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268" r:id="rId5"/>
    <p:sldId id="269" r:id="rId6"/>
    <p:sldId id="270" r:id="rId7"/>
    <p:sldId id="279" r:id="rId8"/>
    <p:sldId id="300" r:id="rId9"/>
    <p:sldId id="301" r:id="rId10"/>
    <p:sldId id="298" r:id="rId11"/>
    <p:sldId id="294" r:id="rId12"/>
    <p:sldId id="271" r:id="rId13"/>
    <p:sldId id="302" r:id="rId14"/>
    <p:sldId id="296" r:id="rId15"/>
    <p:sldId id="295" r:id="rId16"/>
    <p:sldId id="299" r:id="rId17"/>
    <p:sldId id="286" r:id="rId18"/>
    <p:sldId id="276" r:id="rId19"/>
    <p:sldId id="277" r:id="rId20"/>
    <p:sldId id="281" r:id="rId21"/>
    <p:sldId id="283" r:id="rId22"/>
    <p:sldId id="287" r:id="rId23"/>
    <p:sldId id="288" r:id="rId24"/>
    <p:sldId id="290" r:id="rId25"/>
    <p:sldId id="291" r:id="rId26"/>
    <p:sldId id="292" r:id="rId27"/>
    <p:sldId id="293" r:id="rId28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5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73B9"/>
    <a:srgbClr val="3E6D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5553" autoAdjust="0"/>
  </p:normalViewPr>
  <p:slideViewPr>
    <p:cSldViewPr snapToGrid="0" showGuides="1">
      <p:cViewPr varScale="1">
        <p:scale>
          <a:sx n="73" d="100"/>
          <a:sy n="73" d="100"/>
        </p:scale>
        <p:origin x="1738" y="67"/>
      </p:cViewPr>
      <p:guideLst>
        <p:guide orient="horz" pos="4319"/>
        <p:guide pos="51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1" d="100"/>
          <a:sy n="91" d="100"/>
        </p:scale>
        <p:origin x="-3720" y="-108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20D8DC-02B7-9645-BAB9-1EC606E5090F}" type="doc">
      <dgm:prSet loTypeId="urn:microsoft.com/office/officeart/2005/8/layout/venn1" loCatId="" qsTypeId="urn:microsoft.com/office/officeart/2005/8/quickstyle/3d6" qsCatId="3D" csTypeId="urn:microsoft.com/office/officeart/2005/8/colors/accent1_2" csCatId="accent1" phldr="1"/>
      <dgm:spPr/>
    </dgm:pt>
    <dgm:pt modelId="{AE48593D-B456-7D40-B261-E48BAF6E9B42}">
      <dgm:prSet phldrT="[Text]"/>
      <dgm:spPr/>
      <dgm:t>
        <a:bodyPr/>
        <a:lstStyle/>
        <a:p>
          <a:r>
            <a:rPr lang="en-GB" dirty="0">
              <a:solidFill>
                <a:schemeClr val="bg1"/>
              </a:solidFill>
            </a:rPr>
            <a:t>Philosophy</a:t>
          </a:r>
        </a:p>
      </dgm:t>
    </dgm:pt>
    <dgm:pt modelId="{E0037CF5-44F1-2D47-A107-464709B5B10D}" type="parTrans" cxnId="{C372D383-454B-1240-923C-A8F3127696E9}">
      <dgm:prSet/>
      <dgm:spPr/>
      <dgm:t>
        <a:bodyPr/>
        <a:lstStyle/>
        <a:p>
          <a:endParaRPr lang="en-GB"/>
        </a:p>
      </dgm:t>
    </dgm:pt>
    <dgm:pt modelId="{D9E79058-1FEF-A34F-A10A-0DEB035BCFEE}" type="sibTrans" cxnId="{C372D383-454B-1240-923C-A8F3127696E9}">
      <dgm:prSet/>
      <dgm:spPr/>
      <dgm:t>
        <a:bodyPr/>
        <a:lstStyle/>
        <a:p>
          <a:endParaRPr lang="en-GB"/>
        </a:p>
      </dgm:t>
    </dgm:pt>
    <dgm:pt modelId="{F1684AAC-560F-C449-931D-3BE155B6FA6D}">
      <dgm:prSet phldrT="[Text]"/>
      <dgm:spPr/>
      <dgm:t>
        <a:bodyPr/>
        <a:lstStyle/>
        <a:p>
          <a:r>
            <a:rPr lang="en-GB" dirty="0">
              <a:solidFill>
                <a:schemeClr val="bg1"/>
              </a:solidFill>
            </a:rPr>
            <a:t>Sociology</a:t>
          </a:r>
        </a:p>
      </dgm:t>
    </dgm:pt>
    <dgm:pt modelId="{828CB611-3033-5146-B03E-191846AA88D4}" type="parTrans" cxnId="{14DFDD6A-831B-1545-872F-6A47E8097622}">
      <dgm:prSet/>
      <dgm:spPr/>
      <dgm:t>
        <a:bodyPr/>
        <a:lstStyle/>
        <a:p>
          <a:endParaRPr lang="en-GB"/>
        </a:p>
      </dgm:t>
    </dgm:pt>
    <dgm:pt modelId="{AC6FBC3B-E493-C742-BE56-68B59CE249FF}" type="sibTrans" cxnId="{14DFDD6A-831B-1545-872F-6A47E8097622}">
      <dgm:prSet/>
      <dgm:spPr/>
      <dgm:t>
        <a:bodyPr/>
        <a:lstStyle/>
        <a:p>
          <a:endParaRPr lang="en-GB"/>
        </a:p>
      </dgm:t>
    </dgm:pt>
    <dgm:pt modelId="{2F2C1031-92A1-F840-8464-2F4DCF839C42}">
      <dgm:prSet phldrT="[Text]"/>
      <dgm:spPr/>
      <dgm:t>
        <a:bodyPr/>
        <a:lstStyle/>
        <a:p>
          <a:r>
            <a:rPr lang="en-GB" dirty="0">
              <a:solidFill>
                <a:schemeClr val="bg1"/>
              </a:solidFill>
            </a:rPr>
            <a:t>Political Science</a:t>
          </a:r>
        </a:p>
      </dgm:t>
    </dgm:pt>
    <dgm:pt modelId="{30B7C84E-AF08-A245-83D6-DD271DE671F0}" type="parTrans" cxnId="{BFEBCE6C-BA8C-1D49-83F8-44391ED7843D}">
      <dgm:prSet/>
      <dgm:spPr/>
      <dgm:t>
        <a:bodyPr/>
        <a:lstStyle/>
        <a:p>
          <a:endParaRPr lang="en-GB"/>
        </a:p>
      </dgm:t>
    </dgm:pt>
    <dgm:pt modelId="{09DC9496-95F2-E841-8794-F668AB41A027}" type="sibTrans" cxnId="{BFEBCE6C-BA8C-1D49-83F8-44391ED7843D}">
      <dgm:prSet/>
      <dgm:spPr/>
      <dgm:t>
        <a:bodyPr/>
        <a:lstStyle/>
        <a:p>
          <a:endParaRPr lang="en-GB"/>
        </a:p>
      </dgm:t>
    </dgm:pt>
    <dgm:pt modelId="{33336836-2F3B-1B4E-832A-72E8F96FB85B}">
      <dgm:prSet/>
      <dgm:spPr/>
      <dgm:t>
        <a:bodyPr/>
        <a:lstStyle/>
        <a:p>
          <a:r>
            <a:rPr lang="en-GB" dirty="0">
              <a:solidFill>
                <a:schemeClr val="bg1"/>
              </a:solidFill>
            </a:rPr>
            <a:t>Economics</a:t>
          </a:r>
          <a:r>
            <a:rPr lang="en-GB" dirty="0"/>
            <a:t> </a:t>
          </a:r>
        </a:p>
      </dgm:t>
    </dgm:pt>
    <dgm:pt modelId="{3A9B3B87-4BEF-7244-BAFD-6329876664E8}" type="parTrans" cxnId="{E766AFF1-F33C-1D49-88D7-CBE5583AAFF7}">
      <dgm:prSet/>
      <dgm:spPr/>
      <dgm:t>
        <a:bodyPr/>
        <a:lstStyle/>
        <a:p>
          <a:endParaRPr lang="en-GB"/>
        </a:p>
      </dgm:t>
    </dgm:pt>
    <dgm:pt modelId="{463D89FF-C115-0547-B318-C1021CA1BAFA}" type="sibTrans" cxnId="{E766AFF1-F33C-1D49-88D7-CBE5583AAFF7}">
      <dgm:prSet/>
      <dgm:spPr/>
      <dgm:t>
        <a:bodyPr/>
        <a:lstStyle/>
        <a:p>
          <a:endParaRPr lang="en-GB"/>
        </a:p>
      </dgm:t>
    </dgm:pt>
    <dgm:pt modelId="{D6B20774-11A6-3243-A9A5-84DF30A7B8CC}" type="pres">
      <dgm:prSet presAssocID="{EB20D8DC-02B7-9645-BAB9-1EC606E5090F}" presName="compositeShape" presStyleCnt="0">
        <dgm:presLayoutVars>
          <dgm:chMax val="7"/>
          <dgm:dir/>
          <dgm:resizeHandles val="exact"/>
        </dgm:presLayoutVars>
      </dgm:prSet>
      <dgm:spPr/>
    </dgm:pt>
    <dgm:pt modelId="{A0CD86E2-7517-1844-9088-8405FC169A6B}" type="pres">
      <dgm:prSet presAssocID="{AE48593D-B456-7D40-B261-E48BAF6E9B42}" presName="circ1" presStyleLbl="vennNode1" presStyleIdx="0" presStyleCnt="4"/>
      <dgm:spPr/>
    </dgm:pt>
    <dgm:pt modelId="{E7BD0AEE-C528-2A43-AB81-ACE977782F67}" type="pres">
      <dgm:prSet presAssocID="{AE48593D-B456-7D40-B261-E48BAF6E9B4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A9B4BBD-34F4-4C9F-A2CC-A19FCFF0475F}" type="pres">
      <dgm:prSet presAssocID="{F1684AAC-560F-C449-931D-3BE155B6FA6D}" presName="circ2" presStyleLbl="vennNode1" presStyleIdx="1" presStyleCnt="4"/>
      <dgm:spPr/>
    </dgm:pt>
    <dgm:pt modelId="{518EC642-3A30-45D1-A2FF-8FD0A9338D79}" type="pres">
      <dgm:prSet presAssocID="{F1684AAC-560F-C449-931D-3BE155B6FA6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8FB3B98-EA5D-48AA-93BD-F56D5A2BEA8B}" type="pres">
      <dgm:prSet presAssocID="{2F2C1031-92A1-F840-8464-2F4DCF839C42}" presName="circ3" presStyleLbl="vennNode1" presStyleIdx="2" presStyleCnt="4"/>
      <dgm:spPr/>
    </dgm:pt>
    <dgm:pt modelId="{F4B10D49-63DA-4B66-B772-A93BF2475B9E}" type="pres">
      <dgm:prSet presAssocID="{2F2C1031-92A1-F840-8464-2F4DCF839C4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D37F902-AA52-4A04-9E9B-5BAA8FDD14F3}" type="pres">
      <dgm:prSet presAssocID="{33336836-2F3B-1B4E-832A-72E8F96FB85B}" presName="circ4" presStyleLbl="vennNode1" presStyleIdx="3" presStyleCnt="4"/>
      <dgm:spPr/>
    </dgm:pt>
    <dgm:pt modelId="{5C5BD14E-079A-4E2E-B645-C7C3C55790DB}" type="pres">
      <dgm:prSet presAssocID="{33336836-2F3B-1B4E-832A-72E8F96FB85B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9CEDA24-26F6-944E-AE7E-24E67CCCF016}" type="presOf" srcId="{EB20D8DC-02B7-9645-BAB9-1EC606E5090F}" destId="{D6B20774-11A6-3243-A9A5-84DF30A7B8CC}" srcOrd="0" destOrd="0" presId="urn:microsoft.com/office/officeart/2005/8/layout/venn1"/>
    <dgm:cxn modelId="{9C5DFB5D-39DC-4FA6-A025-FC388DFE7FD5}" type="presOf" srcId="{33336836-2F3B-1B4E-832A-72E8F96FB85B}" destId="{9D37F902-AA52-4A04-9E9B-5BAA8FDD14F3}" srcOrd="0" destOrd="0" presId="urn:microsoft.com/office/officeart/2005/8/layout/venn1"/>
    <dgm:cxn modelId="{79D6B365-3034-4B3E-93DF-32A1B81EB600}" type="presOf" srcId="{AE48593D-B456-7D40-B261-E48BAF6E9B42}" destId="{A0CD86E2-7517-1844-9088-8405FC169A6B}" srcOrd="1" destOrd="0" presId="urn:microsoft.com/office/officeart/2005/8/layout/venn1"/>
    <dgm:cxn modelId="{F43F6148-C35C-436D-93E9-3FC05EDE5782}" type="presOf" srcId="{2F2C1031-92A1-F840-8464-2F4DCF839C42}" destId="{18FB3B98-EA5D-48AA-93BD-F56D5A2BEA8B}" srcOrd="0" destOrd="0" presId="urn:microsoft.com/office/officeart/2005/8/layout/venn1"/>
    <dgm:cxn modelId="{14DFDD6A-831B-1545-872F-6A47E8097622}" srcId="{EB20D8DC-02B7-9645-BAB9-1EC606E5090F}" destId="{F1684AAC-560F-C449-931D-3BE155B6FA6D}" srcOrd="1" destOrd="0" parTransId="{828CB611-3033-5146-B03E-191846AA88D4}" sibTransId="{AC6FBC3B-E493-C742-BE56-68B59CE249FF}"/>
    <dgm:cxn modelId="{BFEBCE6C-BA8C-1D49-83F8-44391ED7843D}" srcId="{EB20D8DC-02B7-9645-BAB9-1EC606E5090F}" destId="{2F2C1031-92A1-F840-8464-2F4DCF839C42}" srcOrd="2" destOrd="0" parTransId="{30B7C84E-AF08-A245-83D6-DD271DE671F0}" sibTransId="{09DC9496-95F2-E841-8794-F668AB41A027}"/>
    <dgm:cxn modelId="{95FC647F-A8DE-4EBA-B871-DE2826070393}" type="presOf" srcId="{F1684AAC-560F-C449-931D-3BE155B6FA6D}" destId="{518EC642-3A30-45D1-A2FF-8FD0A9338D79}" srcOrd="1" destOrd="0" presId="urn:microsoft.com/office/officeart/2005/8/layout/venn1"/>
    <dgm:cxn modelId="{C372D383-454B-1240-923C-A8F3127696E9}" srcId="{EB20D8DC-02B7-9645-BAB9-1EC606E5090F}" destId="{AE48593D-B456-7D40-B261-E48BAF6E9B42}" srcOrd="0" destOrd="0" parTransId="{E0037CF5-44F1-2D47-A107-464709B5B10D}" sibTransId="{D9E79058-1FEF-A34F-A10A-0DEB035BCFEE}"/>
    <dgm:cxn modelId="{C238508F-0FB2-439F-B4C0-DFB29432539A}" type="presOf" srcId="{F1684AAC-560F-C449-931D-3BE155B6FA6D}" destId="{6A9B4BBD-34F4-4C9F-A2CC-A19FCFF0475F}" srcOrd="0" destOrd="0" presId="urn:microsoft.com/office/officeart/2005/8/layout/venn1"/>
    <dgm:cxn modelId="{D6F7759C-633D-9549-988F-A4BCA806A90E}" type="presOf" srcId="{AE48593D-B456-7D40-B261-E48BAF6E9B42}" destId="{E7BD0AEE-C528-2A43-AB81-ACE977782F67}" srcOrd="0" destOrd="0" presId="urn:microsoft.com/office/officeart/2005/8/layout/venn1"/>
    <dgm:cxn modelId="{277434B9-4DA6-4453-BE93-7CAD82686CE5}" type="presOf" srcId="{2F2C1031-92A1-F840-8464-2F4DCF839C42}" destId="{F4B10D49-63DA-4B66-B772-A93BF2475B9E}" srcOrd="1" destOrd="0" presId="urn:microsoft.com/office/officeart/2005/8/layout/venn1"/>
    <dgm:cxn modelId="{E766AFF1-F33C-1D49-88D7-CBE5583AAFF7}" srcId="{EB20D8DC-02B7-9645-BAB9-1EC606E5090F}" destId="{33336836-2F3B-1B4E-832A-72E8F96FB85B}" srcOrd="3" destOrd="0" parTransId="{3A9B3B87-4BEF-7244-BAFD-6329876664E8}" sibTransId="{463D89FF-C115-0547-B318-C1021CA1BAFA}"/>
    <dgm:cxn modelId="{9A87B8FE-9F9A-43BB-9903-9DB059211096}" type="presOf" srcId="{33336836-2F3B-1B4E-832A-72E8F96FB85B}" destId="{5C5BD14E-079A-4E2E-B645-C7C3C55790DB}" srcOrd="1" destOrd="0" presId="urn:microsoft.com/office/officeart/2005/8/layout/venn1"/>
    <dgm:cxn modelId="{516214E4-3232-234C-AE2E-6C27340C6E10}" type="presParOf" srcId="{D6B20774-11A6-3243-A9A5-84DF30A7B8CC}" destId="{A0CD86E2-7517-1844-9088-8405FC169A6B}" srcOrd="0" destOrd="0" presId="urn:microsoft.com/office/officeart/2005/8/layout/venn1"/>
    <dgm:cxn modelId="{8FD6BD42-459B-094E-9322-1B0E431A7EF8}" type="presParOf" srcId="{D6B20774-11A6-3243-A9A5-84DF30A7B8CC}" destId="{E7BD0AEE-C528-2A43-AB81-ACE977782F67}" srcOrd="1" destOrd="0" presId="urn:microsoft.com/office/officeart/2005/8/layout/venn1"/>
    <dgm:cxn modelId="{12894A4A-9E86-480C-A2AE-4D039217B00F}" type="presParOf" srcId="{D6B20774-11A6-3243-A9A5-84DF30A7B8CC}" destId="{6A9B4BBD-34F4-4C9F-A2CC-A19FCFF0475F}" srcOrd="2" destOrd="0" presId="urn:microsoft.com/office/officeart/2005/8/layout/venn1"/>
    <dgm:cxn modelId="{E5917B7D-C299-4923-983C-F23901266CC9}" type="presParOf" srcId="{D6B20774-11A6-3243-A9A5-84DF30A7B8CC}" destId="{518EC642-3A30-45D1-A2FF-8FD0A9338D79}" srcOrd="3" destOrd="0" presId="urn:microsoft.com/office/officeart/2005/8/layout/venn1"/>
    <dgm:cxn modelId="{78D68FF9-53DF-4CF8-9DCC-96E3A6B685AA}" type="presParOf" srcId="{D6B20774-11A6-3243-A9A5-84DF30A7B8CC}" destId="{18FB3B98-EA5D-48AA-93BD-F56D5A2BEA8B}" srcOrd="4" destOrd="0" presId="urn:microsoft.com/office/officeart/2005/8/layout/venn1"/>
    <dgm:cxn modelId="{5879A5DB-85D3-4C8A-BB05-F062553A538A}" type="presParOf" srcId="{D6B20774-11A6-3243-A9A5-84DF30A7B8CC}" destId="{F4B10D49-63DA-4B66-B772-A93BF2475B9E}" srcOrd="5" destOrd="0" presId="urn:microsoft.com/office/officeart/2005/8/layout/venn1"/>
    <dgm:cxn modelId="{381C6710-8202-4F50-B4C7-6E217993F168}" type="presParOf" srcId="{D6B20774-11A6-3243-A9A5-84DF30A7B8CC}" destId="{9D37F902-AA52-4A04-9E9B-5BAA8FDD14F3}" srcOrd="6" destOrd="0" presId="urn:microsoft.com/office/officeart/2005/8/layout/venn1"/>
    <dgm:cxn modelId="{8E108881-C63A-4A44-9E65-12A8E7EF6407}" type="presParOf" srcId="{D6B20774-11A6-3243-A9A5-84DF30A7B8CC}" destId="{5C5BD14E-079A-4E2E-B645-C7C3C55790DB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C2EB65-615A-3042-9CAC-0A01141BDF68}" type="doc">
      <dgm:prSet loTypeId="urn:microsoft.com/office/officeart/2005/8/layout/chevron1" loCatId="" qsTypeId="urn:microsoft.com/office/officeart/2005/8/quickstyle/3d6" qsCatId="3D" csTypeId="urn:microsoft.com/office/officeart/2005/8/colors/accent1_2" csCatId="accent1" phldr="1"/>
      <dgm:spPr/>
    </dgm:pt>
    <dgm:pt modelId="{0D2C0C3D-BB7F-924F-8766-DC751A154364}">
      <dgm:prSet phldrT="[Text]" custT="1"/>
      <dgm:spPr/>
      <dgm:t>
        <a:bodyPr/>
        <a:lstStyle/>
        <a:p>
          <a:r>
            <a:rPr lang="en-GB" sz="2000" dirty="0"/>
            <a:t>1</a:t>
          </a:r>
          <a:r>
            <a:rPr lang="en-GB" sz="2000" baseline="30000" dirty="0"/>
            <a:t>st</a:t>
          </a:r>
          <a:r>
            <a:rPr lang="en-GB" sz="2000" dirty="0"/>
            <a:t> Year</a:t>
          </a:r>
          <a:br>
            <a:rPr lang="en-GB" sz="2000" dirty="0"/>
          </a:br>
          <a:r>
            <a:rPr lang="en-GB" sz="1400" dirty="0"/>
            <a:t>(Junior </a:t>
          </a:r>
          <a:br>
            <a:rPr lang="en-GB" sz="1400" dirty="0"/>
          </a:br>
          <a:r>
            <a:rPr lang="en-GB" sz="1400" dirty="0"/>
            <a:t>Fresh)</a:t>
          </a:r>
          <a:endParaRPr lang="en-GB" sz="2000" dirty="0"/>
        </a:p>
      </dgm:t>
    </dgm:pt>
    <dgm:pt modelId="{471F1097-F7C4-EB47-A8D0-BABEEC7E464F}" type="parTrans" cxnId="{A9A923F8-2CD3-714B-BF49-5C255F19B18D}">
      <dgm:prSet/>
      <dgm:spPr/>
      <dgm:t>
        <a:bodyPr/>
        <a:lstStyle/>
        <a:p>
          <a:endParaRPr lang="en-GB"/>
        </a:p>
      </dgm:t>
    </dgm:pt>
    <dgm:pt modelId="{A295F225-D6A2-054D-ADAA-51234A9925D0}" type="sibTrans" cxnId="{A9A923F8-2CD3-714B-BF49-5C255F19B18D}">
      <dgm:prSet/>
      <dgm:spPr/>
      <dgm:t>
        <a:bodyPr/>
        <a:lstStyle/>
        <a:p>
          <a:endParaRPr lang="en-GB"/>
        </a:p>
      </dgm:t>
    </dgm:pt>
    <dgm:pt modelId="{F6BD7FA5-FF59-DC4E-BF5E-7EA5963232BF}">
      <dgm:prSet phldrT="[Text]" custT="1"/>
      <dgm:spPr/>
      <dgm:t>
        <a:bodyPr/>
        <a:lstStyle/>
        <a:p>
          <a:r>
            <a:rPr lang="en-GB" sz="2000" dirty="0"/>
            <a:t>2</a:t>
          </a:r>
          <a:r>
            <a:rPr lang="en-GB" sz="2000" baseline="30000" dirty="0"/>
            <a:t>nd</a:t>
          </a:r>
          <a:r>
            <a:rPr lang="en-GB" sz="2000" dirty="0"/>
            <a:t> Year</a:t>
          </a:r>
          <a:br>
            <a:rPr lang="en-GB" sz="2000" dirty="0"/>
          </a:br>
          <a:r>
            <a:rPr lang="en-GB" sz="1400" dirty="0"/>
            <a:t>(Senior </a:t>
          </a:r>
          <a:br>
            <a:rPr lang="en-GB" sz="1400" dirty="0"/>
          </a:br>
          <a:r>
            <a:rPr lang="en-GB" sz="1400" dirty="0"/>
            <a:t>Fresh)</a:t>
          </a:r>
        </a:p>
      </dgm:t>
    </dgm:pt>
    <dgm:pt modelId="{BA71858E-312B-4D47-B070-E7412C32C414}" type="parTrans" cxnId="{AC69865F-794A-DF40-A51F-9CB067701007}">
      <dgm:prSet/>
      <dgm:spPr/>
      <dgm:t>
        <a:bodyPr/>
        <a:lstStyle/>
        <a:p>
          <a:endParaRPr lang="en-GB"/>
        </a:p>
      </dgm:t>
    </dgm:pt>
    <dgm:pt modelId="{0CF6D6AC-3D14-B540-A7FD-EB183EB47DA7}" type="sibTrans" cxnId="{AC69865F-794A-DF40-A51F-9CB067701007}">
      <dgm:prSet/>
      <dgm:spPr/>
      <dgm:t>
        <a:bodyPr/>
        <a:lstStyle/>
        <a:p>
          <a:endParaRPr lang="en-GB"/>
        </a:p>
      </dgm:t>
    </dgm:pt>
    <dgm:pt modelId="{D8009730-C7EB-3C4E-BA0C-3749D8D18271}">
      <dgm:prSet phldrT="[Text]" custT="1"/>
      <dgm:spPr/>
      <dgm:t>
        <a:bodyPr/>
        <a:lstStyle/>
        <a:p>
          <a:r>
            <a:rPr lang="en-GB" sz="2000" dirty="0"/>
            <a:t>3</a:t>
          </a:r>
          <a:r>
            <a:rPr lang="en-GB" sz="2000" baseline="30000" dirty="0"/>
            <a:t>rd</a:t>
          </a:r>
          <a:r>
            <a:rPr lang="en-GB" sz="2000" dirty="0"/>
            <a:t> Year</a:t>
          </a:r>
          <a:br>
            <a:rPr lang="en-GB" sz="2000" dirty="0"/>
          </a:br>
          <a:r>
            <a:rPr lang="en-GB" sz="1400" dirty="0"/>
            <a:t>(Junior </a:t>
          </a:r>
          <a:br>
            <a:rPr lang="en-GB" sz="1400" dirty="0"/>
          </a:br>
          <a:r>
            <a:rPr lang="en-GB" sz="1400" dirty="0"/>
            <a:t>Sophister)</a:t>
          </a:r>
        </a:p>
      </dgm:t>
    </dgm:pt>
    <dgm:pt modelId="{B83F97D0-4640-C94F-B2E1-773FD5CAFA19}" type="parTrans" cxnId="{A2E707CA-40DF-6B46-BDC0-003BD1BC4F07}">
      <dgm:prSet/>
      <dgm:spPr/>
      <dgm:t>
        <a:bodyPr/>
        <a:lstStyle/>
        <a:p>
          <a:endParaRPr lang="en-GB"/>
        </a:p>
      </dgm:t>
    </dgm:pt>
    <dgm:pt modelId="{2E85EE64-0966-8E4F-A99E-1F66351D4421}" type="sibTrans" cxnId="{A2E707CA-40DF-6B46-BDC0-003BD1BC4F07}">
      <dgm:prSet/>
      <dgm:spPr/>
      <dgm:t>
        <a:bodyPr/>
        <a:lstStyle/>
        <a:p>
          <a:endParaRPr lang="en-GB"/>
        </a:p>
      </dgm:t>
    </dgm:pt>
    <dgm:pt modelId="{FD61B35B-AF2B-984D-866C-316DD0C873BF}">
      <dgm:prSet phldrT="[Text]" custT="1"/>
      <dgm:spPr/>
      <dgm:t>
        <a:bodyPr/>
        <a:lstStyle/>
        <a:p>
          <a:r>
            <a:rPr lang="en-GB" sz="2000" dirty="0"/>
            <a:t>4</a:t>
          </a:r>
          <a:r>
            <a:rPr lang="en-GB" sz="2000" baseline="30000" dirty="0"/>
            <a:t>th</a:t>
          </a:r>
          <a:r>
            <a:rPr lang="en-GB" sz="2000" dirty="0"/>
            <a:t> Year</a:t>
          </a:r>
          <a:br>
            <a:rPr lang="en-GB" sz="2000" dirty="0"/>
          </a:br>
          <a:r>
            <a:rPr lang="en-GB" sz="1400" dirty="0"/>
            <a:t>(Senior Sophister)</a:t>
          </a:r>
        </a:p>
      </dgm:t>
    </dgm:pt>
    <dgm:pt modelId="{0F73ABD3-995F-A140-A1DC-19255041C8C2}" type="parTrans" cxnId="{2F6311D8-C507-E24B-A176-7A38F82EB82F}">
      <dgm:prSet/>
      <dgm:spPr/>
      <dgm:t>
        <a:bodyPr/>
        <a:lstStyle/>
        <a:p>
          <a:endParaRPr lang="en-GB"/>
        </a:p>
      </dgm:t>
    </dgm:pt>
    <dgm:pt modelId="{DE3DB205-42AC-0946-BA9F-4B6D6A2D430A}" type="sibTrans" cxnId="{2F6311D8-C507-E24B-A176-7A38F82EB82F}">
      <dgm:prSet/>
      <dgm:spPr/>
      <dgm:t>
        <a:bodyPr/>
        <a:lstStyle/>
        <a:p>
          <a:endParaRPr lang="en-GB"/>
        </a:p>
      </dgm:t>
    </dgm:pt>
    <dgm:pt modelId="{CC4B4319-3D46-A344-B541-CE6DB7AF523F}" type="pres">
      <dgm:prSet presAssocID="{19C2EB65-615A-3042-9CAC-0A01141BDF68}" presName="Name0" presStyleCnt="0">
        <dgm:presLayoutVars>
          <dgm:dir/>
          <dgm:animLvl val="lvl"/>
          <dgm:resizeHandles val="exact"/>
        </dgm:presLayoutVars>
      </dgm:prSet>
      <dgm:spPr/>
    </dgm:pt>
    <dgm:pt modelId="{E8374CE0-F42A-E94D-BDCA-C92639B14F09}" type="pres">
      <dgm:prSet presAssocID="{0D2C0C3D-BB7F-924F-8766-DC751A154364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30D60DD-EC3C-E84B-85CA-D50FF8C7B88E}" type="pres">
      <dgm:prSet presAssocID="{A295F225-D6A2-054D-ADAA-51234A9925D0}" presName="parTxOnlySpace" presStyleCnt="0"/>
      <dgm:spPr/>
    </dgm:pt>
    <dgm:pt modelId="{B8CAC172-030E-464C-BEDB-B77E114D332E}" type="pres">
      <dgm:prSet presAssocID="{F6BD7FA5-FF59-DC4E-BF5E-7EA5963232BF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C530B50-60C2-E24E-9E56-5F61F5468BF6}" type="pres">
      <dgm:prSet presAssocID="{0CF6D6AC-3D14-B540-A7FD-EB183EB47DA7}" presName="parTxOnlySpace" presStyleCnt="0"/>
      <dgm:spPr/>
    </dgm:pt>
    <dgm:pt modelId="{DD7C71BF-E3F1-D34F-AC03-39D6F96EFA79}" type="pres">
      <dgm:prSet presAssocID="{D8009730-C7EB-3C4E-BA0C-3749D8D18271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464F5A3-35E4-664F-8580-97DE41836833}" type="pres">
      <dgm:prSet presAssocID="{2E85EE64-0966-8E4F-A99E-1F66351D4421}" presName="parTxOnlySpace" presStyleCnt="0"/>
      <dgm:spPr/>
    </dgm:pt>
    <dgm:pt modelId="{3A132D40-AA2C-AF48-AAA0-CDEEBDD2CD8E}" type="pres">
      <dgm:prSet presAssocID="{FD61B35B-AF2B-984D-866C-316DD0C873BF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458680B-D097-2243-AA4D-E924C7F413E9}" type="presOf" srcId="{FD61B35B-AF2B-984D-866C-316DD0C873BF}" destId="{3A132D40-AA2C-AF48-AAA0-CDEEBDD2CD8E}" srcOrd="0" destOrd="0" presId="urn:microsoft.com/office/officeart/2005/8/layout/chevron1"/>
    <dgm:cxn modelId="{47CC832B-BFDA-AD46-83E7-FB988324D93D}" type="presOf" srcId="{F6BD7FA5-FF59-DC4E-BF5E-7EA5963232BF}" destId="{B8CAC172-030E-464C-BEDB-B77E114D332E}" srcOrd="0" destOrd="0" presId="urn:microsoft.com/office/officeart/2005/8/layout/chevron1"/>
    <dgm:cxn modelId="{AC69865F-794A-DF40-A51F-9CB067701007}" srcId="{19C2EB65-615A-3042-9CAC-0A01141BDF68}" destId="{F6BD7FA5-FF59-DC4E-BF5E-7EA5963232BF}" srcOrd="1" destOrd="0" parTransId="{BA71858E-312B-4D47-B070-E7412C32C414}" sibTransId="{0CF6D6AC-3D14-B540-A7FD-EB183EB47DA7}"/>
    <dgm:cxn modelId="{46F0F5AE-2011-F848-BED2-3CEA663567E9}" type="presOf" srcId="{D8009730-C7EB-3C4E-BA0C-3749D8D18271}" destId="{DD7C71BF-E3F1-D34F-AC03-39D6F96EFA79}" srcOrd="0" destOrd="0" presId="urn:microsoft.com/office/officeart/2005/8/layout/chevron1"/>
    <dgm:cxn modelId="{A2E707CA-40DF-6B46-BDC0-003BD1BC4F07}" srcId="{19C2EB65-615A-3042-9CAC-0A01141BDF68}" destId="{D8009730-C7EB-3C4E-BA0C-3749D8D18271}" srcOrd="2" destOrd="0" parTransId="{B83F97D0-4640-C94F-B2E1-773FD5CAFA19}" sibTransId="{2E85EE64-0966-8E4F-A99E-1F66351D4421}"/>
    <dgm:cxn modelId="{0C676FCC-D5FE-004C-B39A-28186DDBC264}" type="presOf" srcId="{19C2EB65-615A-3042-9CAC-0A01141BDF68}" destId="{CC4B4319-3D46-A344-B541-CE6DB7AF523F}" srcOrd="0" destOrd="0" presId="urn:microsoft.com/office/officeart/2005/8/layout/chevron1"/>
    <dgm:cxn modelId="{2F6311D8-C507-E24B-A176-7A38F82EB82F}" srcId="{19C2EB65-615A-3042-9CAC-0A01141BDF68}" destId="{FD61B35B-AF2B-984D-866C-316DD0C873BF}" srcOrd="3" destOrd="0" parTransId="{0F73ABD3-995F-A140-A1DC-19255041C8C2}" sibTransId="{DE3DB205-42AC-0946-BA9F-4B6D6A2D430A}"/>
    <dgm:cxn modelId="{A9A923F8-2CD3-714B-BF49-5C255F19B18D}" srcId="{19C2EB65-615A-3042-9CAC-0A01141BDF68}" destId="{0D2C0C3D-BB7F-924F-8766-DC751A154364}" srcOrd="0" destOrd="0" parTransId="{471F1097-F7C4-EB47-A8D0-BABEEC7E464F}" sibTransId="{A295F225-D6A2-054D-ADAA-51234A9925D0}"/>
    <dgm:cxn modelId="{51336AFC-BB3E-064C-A7D5-39A1CFC9B8B1}" type="presOf" srcId="{0D2C0C3D-BB7F-924F-8766-DC751A154364}" destId="{E8374CE0-F42A-E94D-BDCA-C92639B14F09}" srcOrd="0" destOrd="0" presId="urn:microsoft.com/office/officeart/2005/8/layout/chevron1"/>
    <dgm:cxn modelId="{7560229B-615C-7B44-BC1C-CF7469323C0C}" type="presParOf" srcId="{CC4B4319-3D46-A344-B541-CE6DB7AF523F}" destId="{E8374CE0-F42A-E94D-BDCA-C92639B14F09}" srcOrd="0" destOrd="0" presId="urn:microsoft.com/office/officeart/2005/8/layout/chevron1"/>
    <dgm:cxn modelId="{B50A54FB-6069-D540-97D9-219777FCE544}" type="presParOf" srcId="{CC4B4319-3D46-A344-B541-CE6DB7AF523F}" destId="{A30D60DD-EC3C-E84B-85CA-D50FF8C7B88E}" srcOrd="1" destOrd="0" presId="urn:microsoft.com/office/officeart/2005/8/layout/chevron1"/>
    <dgm:cxn modelId="{A04B1EBF-A748-1846-B554-751C12409A7F}" type="presParOf" srcId="{CC4B4319-3D46-A344-B541-CE6DB7AF523F}" destId="{B8CAC172-030E-464C-BEDB-B77E114D332E}" srcOrd="2" destOrd="0" presId="urn:microsoft.com/office/officeart/2005/8/layout/chevron1"/>
    <dgm:cxn modelId="{0DAF2581-1F53-FF42-8A38-DE43E8BCDF0A}" type="presParOf" srcId="{CC4B4319-3D46-A344-B541-CE6DB7AF523F}" destId="{CC530B50-60C2-E24E-9E56-5F61F5468BF6}" srcOrd="3" destOrd="0" presId="urn:microsoft.com/office/officeart/2005/8/layout/chevron1"/>
    <dgm:cxn modelId="{C69EDCD0-570B-B349-BFDD-6B0C89709E24}" type="presParOf" srcId="{CC4B4319-3D46-A344-B541-CE6DB7AF523F}" destId="{DD7C71BF-E3F1-D34F-AC03-39D6F96EFA79}" srcOrd="4" destOrd="0" presId="urn:microsoft.com/office/officeart/2005/8/layout/chevron1"/>
    <dgm:cxn modelId="{D195A078-42C7-1541-A95A-2CE7109A9149}" type="presParOf" srcId="{CC4B4319-3D46-A344-B541-CE6DB7AF523F}" destId="{2464F5A3-35E4-664F-8580-97DE41836833}" srcOrd="5" destOrd="0" presId="urn:microsoft.com/office/officeart/2005/8/layout/chevron1"/>
    <dgm:cxn modelId="{6A379F04-615D-6343-B55E-58498959860C}" type="presParOf" srcId="{CC4B4319-3D46-A344-B541-CE6DB7AF523F}" destId="{3A132D40-AA2C-AF48-AAA0-CDEEBDD2CD8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C2EB65-615A-3042-9CAC-0A01141BDF68}" type="doc">
      <dgm:prSet loTypeId="urn:microsoft.com/office/officeart/2005/8/layout/chevron1" loCatId="" qsTypeId="urn:microsoft.com/office/officeart/2005/8/quickstyle/3d6" qsCatId="3D" csTypeId="urn:microsoft.com/office/officeart/2005/8/colors/accent1_2" csCatId="accent1" phldr="1"/>
      <dgm:spPr/>
    </dgm:pt>
    <dgm:pt modelId="{0D2C0C3D-BB7F-924F-8766-DC751A154364}">
      <dgm:prSet phldrT="[Text]" custT="1"/>
      <dgm:spPr/>
      <dgm:t>
        <a:bodyPr/>
        <a:lstStyle/>
        <a:p>
          <a:r>
            <a:rPr lang="en-GB" sz="2000" dirty="0"/>
            <a:t>1</a:t>
          </a:r>
          <a:r>
            <a:rPr lang="en-GB" sz="2000" baseline="30000" dirty="0"/>
            <a:t>st</a:t>
          </a:r>
          <a:r>
            <a:rPr lang="en-GB" sz="2000" dirty="0"/>
            <a:t> Year</a:t>
          </a:r>
          <a:br>
            <a:rPr lang="en-GB" sz="2000" dirty="0"/>
          </a:br>
          <a:r>
            <a:rPr lang="en-GB" sz="1400" dirty="0"/>
            <a:t>(Junior </a:t>
          </a:r>
          <a:br>
            <a:rPr lang="en-GB" sz="1400" dirty="0"/>
          </a:br>
          <a:r>
            <a:rPr lang="en-GB" sz="1400" dirty="0"/>
            <a:t>Fresh)</a:t>
          </a:r>
          <a:endParaRPr lang="en-GB" sz="2000" dirty="0"/>
        </a:p>
      </dgm:t>
    </dgm:pt>
    <dgm:pt modelId="{471F1097-F7C4-EB47-A8D0-BABEEC7E464F}" type="parTrans" cxnId="{A9A923F8-2CD3-714B-BF49-5C255F19B18D}">
      <dgm:prSet/>
      <dgm:spPr/>
      <dgm:t>
        <a:bodyPr/>
        <a:lstStyle/>
        <a:p>
          <a:endParaRPr lang="en-GB"/>
        </a:p>
      </dgm:t>
    </dgm:pt>
    <dgm:pt modelId="{A295F225-D6A2-054D-ADAA-51234A9925D0}" type="sibTrans" cxnId="{A9A923F8-2CD3-714B-BF49-5C255F19B18D}">
      <dgm:prSet/>
      <dgm:spPr/>
      <dgm:t>
        <a:bodyPr/>
        <a:lstStyle/>
        <a:p>
          <a:endParaRPr lang="en-GB"/>
        </a:p>
      </dgm:t>
    </dgm:pt>
    <dgm:pt modelId="{F6BD7FA5-FF59-DC4E-BF5E-7EA5963232BF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GB" sz="2000" dirty="0"/>
            <a:t>2</a:t>
          </a:r>
          <a:r>
            <a:rPr lang="en-GB" sz="2000" baseline="30000" dirty="0"/>
            <a:t>nd</a:t>
          </a:r>
          <a:r>
            <a:rPr lang="en-GB" sz="2000" dirty="0"/>
            <a:t> Year</a:t>
          </a:r>
          <a:br>
            <a:rPr lang="en-GB" sz="2000" dirty="0"/>
          </a:br>
          <a:r>
            <a:rPr lang="en-GB" sz="1400" dirty="0"/>
            <a:t>(Senior </a:t>
          </a:r>
          <a:br>
            <a:rPr lang="en-GB" sz="1400" dirty="0"/>
          </a:br>
          <a:r>
            <a:rPr lang="en-GB" sz="1400" dirty="0"/>
            <a:t>Fresh)</a:t>
          </a:r>
        </a:p>
      </dgm:t>
    </dgm:pt>
    <dgm:pt modelId="{BA71858E-312B-4D47-B070-E7412C32C414}" type="parTrans" cxnId="{AC69865F-794A-DF40-A51F-9CB067701007}">
      <dgm:prSet/>
      <dgm:spPr/>
      <dgm:t>
        <a:bodyPr/>
        <a:lstStyle/>
        <a:p>
          <a:endParaRPr lang="en-GB"/>
        </a:p>
      </dgm:t>
    </dgm:pt>
    <dgm:pt modelId="{0CF6D6AC-3D14-B540-A7FD-EB183EB47DA7}" type="sibTrans" cxnId="{AC69865F-794A-DF40-A51F-9CB067701007}">
      <dgm:prSet/>
      <dgm:spPr/>
      <dgm:t>
        <a:bodyPr/>
        <a:lstStyle/>
        <a:p>
          <a:endParaRPr lang="en-GB"/>
        </a:p>
      </dgm:t>
    </dgm:pt>
    <dgm:pt modelId="{D8009730-C7EB-3C4E-BA0C-3749D8D18271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GB" sz="2000" dirty="0"/>
            <a:t>3</a:t>
          </a:r>
          <a:r>
            <a:rPr lang="en-GB" sz="2000" baseline="30000" dirty="0"/>
            <a:t>rd</a:t>
          </a:r>
          <a:r>
            <a:rPr lang="en-GB" sz="2000" dirty="0"/>
            <a:t> Year</a:t>
          </a:r>
          <a:br>
            <a:rPr lang="en-GB" sz="2000" dirty="0"/>
          </a:br>
          <a:r>
            <a:rPr lang="en-GB" sz="1400" dirty="0"/>
            <a:t>(Junior </a:t>
          </a:r>
          <a:br>
            <a:rPr lang="en-GB" sz="1400" dirty="0"/>
          </a:br>
          <a:r>
            <a:rPr lang="en-GB" sz="1400" dirty="0"/>
            <a:t>Sophister)</a:t>
          </a:r>
        </a:p>
      </dgm:t>
    </dgm:pt>
    <dgm:pt modelId="{B83F97D0-4640-C94F-B2E1-773FD5CAFA19}" type="parTrans" cxnId="{A2E707CA-40DF-6B46-BDC0-003BD1BC4F07}">
      <dgm:prSet/>
      <dgm:spPr/>
      <dgm:t>
        <a:bodyPr/>
        <a:lstStyle/>
        <a:p>
          <a:endParaRPr lang="en-GB"/>
        </a:p>
      </dgm:t>
    </dgm:pt>
    <dgm:pt modelId="{2E85EE64-0966-8E4F-A99E-1F66351D4421}" type="sibTrans" cxnId="{A2E707CA-40DF-6B46-BDC0-003BD1BC4F07}">
      <dgm:prSet/>
      <dgm:spPr/>
      <dgm:t>
        <a:bodyPr/>
        <a:lstStyle/>
        <a:p>
          <a:endParaRPr lang="en-GB"/>
        </a:p>
      </dgm:t>
    </dgm:pt>
    <dgm:pt modelId="{FD61B35B-AF2B-984D-866C-316DD0C873BF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GB" sz="2000" dirty="0"/>
            <a:t>4</a:t>
          </a:r>
          <a:r>
            <a:rPr lang="en-GB" sz="2000" baseline="30000" dirty="0"/>
            <a:t>th</a:t>
          </a:r>
          <a:r>
            <a:rPr lang="en-GB" sz="2000" dirty="0"/>
            <a:t> Year</a:t>
          </a:r>
          <a:br>
            <a:rPr lang="en-GB" sz="2000" dirty="0"/>
          </a:br>
          <a:r>
            <a:rPr lang="en-GB" sz="1400" dirty="0"/>
            <a:t>(Senior Sophister)</a:t>
          </a:r>
        </a:p>
      </dgm:t>
    </dgm:pt>
    <dgm:pt modelId="{0F73ABD3-995F-A140-A1DC-19255041C8C2}" type="parTrans" cxnId="{2F6311D8-C507-E24B-A176-7A38F82EB82F}">
      <dgm:prSet/>
      <dgm:spPr/>
      <dgm:t>
        <a:bodyPr/>
        <a:lstStyle/>
        <a:p>
          <a:endParaRPr lang="en-GB"/>
        </a:p>
      </dgm:t>
    </dgm:pt>
    <dgm:pt modelId="{DE3DB205-42AC-0946-BA9F-4B6D6A2D430A}" type="sibTrans" cxnId="{2F6311D8-C507-E24B-A176-7A38F82EB82F}">
      <dgm:prSet/>
      <dgm:spPr/>
      <dgm:t>
        <a:bodyPr/>
        <a:lstStyle/>
        <a:p>
          <a:endParaRPr lang="en-GB"/>
        </a:p>
      </dgm:t>
    </dgm:pt>
    <dgm:pt modelId="{CC4B4319-3D46-A344-B541-CE6DB7AF523F}" type="pres">
      <dgm:prSet presAssocID="{19C2EB65-615A-3042-9CAC-0A01141BDF68}" presName="Name0" presStyleCnt="0">
        <dgm:presLayoutVars>
          <dgm:dir/>
          <dgm:animLvl val="lvl"/>
          <dgm:resizeHandles val="exact"/>
        </dgm:presLayoutVars>
      </dgm:prSet>
      <dgm:spPr/>
    </dgm:pt>
    <dgm:pt modelId="{E8374CE0-F42A-E94D-BDCA-C92639B14F09}" type="pres">
      <dgm:prSet presAssocID="{0D2C0C3D-BB7F-924F-8766-DC751A154364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30D60DD-EC3C-E84B-85CA-D50FF8C7B88E}" type="pres">
      <dgm:prSet presAssocID="{A295F225-D6A2-054D-ADAA-51234A9925D0}" presName="parTxOnlySpace" presStyleCnt="0"/>
      <dgm:spPr/>
    </dgm:pt>
    <dgm:pt modelId="{B8CAC172-030E-464C-BEDB-B77E114D332E}" type="pres">
      <dgm:prSet presAssocID="{F6BD7FA5-FF59-DC4E-BF5E-7EA5963232BF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C530B50-60C2-E24E-9E56-5F61F5468BF6}" type="pres">
      <dgm:prSet presAssocID="{0CF6D6AC-3D14-B540-A7FD-EB183EB47DA7}" presName="parTxOnlySpace" presStyleCnt="0"/>
      <dgm:spPr/>
    </dgm:pt>
    <dgm:pt modelId="{DD7C71BF-E3F1-D34F-AC03-39D6F96EFA79}" type="pres">
      <dgm:prSet presAssocID="{D8009730-C7EB-3C4E-BA0C-3749D8D18271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464F5A3-35E4-664F-8580-97DE41836833}" type="pres">
      <dgm:prSet presAssocID="{2E85EE64-0966-8E4F-A99E-1F66351D4421}" presName="parTxOnlySpace" presStyleCnt="0"/>
      <dgm:spPr/>
    </dgm:pt>
    <dgm:pt modelId="{3A132D40-AA2C-AF48-AAA0-CDEEBDD2CD8E}" type="pres">
      <dgm:prSet presAssocID="{FD61B35B-AF2B-984D-866C-316DD0C873BF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458680B-D097-2243-AA4D-E924C7F413E9}" type="presOf" srcId="{FD61B35B-AF2B-984D-866C-316DD0C873BF}" destId="{3A132D40-AA2C-AF48-AAA0-CDEEBDD2CD8E}" srcOrd="0" destOrd="0" presId="urn:microsoft.com/office/officeart/2005/8/layout/chevron1"/>
    <dgm:cxn modelId="{47CC832B-BFDA-AD46-83E7-FB988324D93D}" type="presOf" srcId="{F6BD7FA5-FF59-DC4E-BF5E-7EA5963232BF}" destId="{B8CAC172-030E-464C-BEDB-B77E114D332E}" srcOrd="0" destOrd="0" presId="urn:microsoft.com/office/officeart/2005/8/layout/chevron1"/>
    <dgm:cxn modelId="{AC69865F-794A-DF40-A51F-9CB067701007}" srcId="{19C2EB65-615A-3042-9CAC-0A01141BDF68}" destId="{F6BD7FA5-FF59-DC4E-BF5E-7EA5963232BF}" srcOrd="1" destOrd="0" parTransId="{BA71858E-312B-4D47-B070-E7412C32C414}" sibTransId="{0CF6D6AC-3D14-B540-A7FD-EB183EB47DA7}"/>
    <dgm:cxn modelId="{46F0F5AE-2011-F848-BED2-3CEA663567E9}" type="presOf" srcId="{D8009730-C7EB-3C4E-BA0C-3749D8D18271}" destId="{DD7C71BF-E3F1-D34F-AC03-39D6F96EFA79}" srcOrd="0" destOrd="0" presId="urn:microsoft.com/office/officeart/2005/8/layout/chevron1"/>
    <dgm:cxn modelId="{A2E707CA-40DF-6B46-BDC0-003BD1BC4F07}" srcId="{19C2EB65-615A-3042-9CAC-0A01141BDF68}" destId="{D8009730-C7EB-3C4E-BA0C-3749D8D18271}" srcOrd="2" destOrd="0" parTransId="{B83F97D0-4640-C94F-B2E1-773FD5CAFA19}" sibTransId="{2E85EE64-0966-8E4F-A99E-1F66351D4421}"/>
    <dgm:cxn modelId="{0C676FCC-D5FE-004C-B39A-28186DDBC264}" type="presOf" srcId="{19C2EB65-615A-3042-9CAC-0A01141BDF68}" destId="{CC4B4319-3D46-A344-B541-CE6DB7AF523F}" srcOrd="0" destOrd="0" presId="urn:microsoft.com/office/officeart/2005/8/layout/chevron1"/>
    <dgm:cxn modelId="{2F6311D8-C507-E24B-A176-7A38F82EB82F}" srcId="{19C2EB65-615A-3042-9CAC-0A01141BDF68}" destId="{FD61B35B-AF2B-984D-866C-316DD0C873BF}" srcOrd="3" destOrd="0" parTransId="{0F73ABD3-995F-A140-A1DC-19255041C8C2}" sibTransId="{DE3DB205-42AC-0946-BA9F-4B6D6A2D430A}"/>
    <dgm:cxn modelId="{A9A923F8-2CD3-714B-BF49-5C255F19B18D}" srcId="{19C2EB65-615A-3042-9CAC-0A01141BDF68}" destId="{0D2C0C3D-BB7F-924F-8766-DC751A154364}" srcOrd="0" destOrd="0" parTransId="{471F1097-F7C4-EB47-A8D0-BABEEC7E464F}" sibTransId="{A295F225-D6A2-054D-ADAA-51234A9925D0}"/>
    <dgm:cxn modelId="{51336AFC-BB3E-064C-A7D5-39A1CFC9B8B1}" type="presOf" srcId="{0D2C0C3D-BB7F-924F-8766-DC751A154364}" destId="{E8374CE0-F42A-E94D-BDCA-C92639B14F09}" srcOrd="0" destOrd="0" presId="urn:microsoft.com/office/officeart/2005/8/layout/chevron1"/>
    <dgm:cxn modelId="{7560229B-615C-7B44-BC1C-CF7469323C0C}" type="presParOf" srcId="{CC4B4319-3D46-A344-B541-CE6DB7AF523F}" destId="{E8374CE0-F42A-E94D-BDCA-C92639B14F09}" srcOrd="0" destOrd="0" presId="urn:microsoft.com/office/officeart/2005/8/layout/chevron1"/>
    <dgm:cxn modelId="{B50A54FB-6069-D540-97D9-219777FCE544}" type="presParOf" srcId="{CC4B4319-3D46-A344-B541-CE6DB7AF523F}" destId="{A30D60DD-EC3C-E84B-85CA-D50FF8C7B88E}" srcOrd="1" destOrd="0" presId="urn:microsoft.com/office/officeart/2005/8/layout/chevron1"/>
    <dgm:cxn modelId="{A04B1EBF-A748-1846-B554-751C12409A7F}" type="presParOf" srcId="{CC4B4319-3D46-A344-B541-CE6DB7AF523F}" destId="{B8CAC172-030E-464C-BEDB-B77E114D332E}" srcOrd="2" destOrd="0" presId="urn:microsoft.com/office/officeart/2005/8/layout/chevron1"/>
    <dgm:cxn modelId="{0DAF2581-1F53-FF42-8A38-DE43E8BCDF0A}" type="presParOf" srcId="{CC4B4319-3D46-A344-B541-CE6DB7AF523F}" destId="{CC530B50-60C2-E24E-9E56-5F61F5468BF6}" srcOrd="3" destOrd="0" presId="urn:microsoft.com/office/officeart/2005/8/layout/chevron1"/>
    <dgm:cxn modelId="{C69EDCD0-570B-B349-BFDD-6B0C89709E24}" type="presParOf" srcId="{CC4B4319-3D46-A344-B541-CE6DB7AF523F}" destId="{DD7C71BF-E3F1-D34F-AC03-39D6F96EFA79}" srcOrd="4" destOrd="0" presId="urn:microsoft.com/office/officeart/2005/8/layout/chevron1"/>
    <dgm:cxn modelId="{D195A078-42C7-1541-A95A-2CE7109A9149}" type="presParOf" srcId="{CC4B4319-3D46-A344-B541-CE6DB7AF523F}" destId="{2464F5A3-35E4-664F-8580-97DE41836833}" srcOrd="5" destOrd="0" presId="urn:microsoft.com/office/officeart/2005/8/layout/chevron1"/>
    <dgm:cxn modelId="{6A379F04-615D-6343-B55E-58498959860C}" type="presParOf" srcId="{CC4B4319-3D46-A344-B541-CE6DB7AF523F}" destId="{3A132D40-AA2C-AF48-AAA0-CDEEBDD2CD8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C2EB65-615A-3042-9CAC-0A01141BDF68}" type="doc">
      <dgm:prSet loTypeId="urn:microsoft.com/office/officeart/2005/8/layout/chevron1" loCatId="" qsTypeId="urn:microsoft.com/office/officeart/2005/8/quickstyle/3d6" qsCatId="3D" csTypeId="urn:microsoft.com/office/officeart/2005/8/colors/accent1_2" csCatId="accent1" phldr="1"/>
      <dgm:spPr/>
    </dgm:pt>
    <dgm:pt modelId="{0D2C0C3D-BB7F-924F-8766-DC751A154364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GB" sz="2000" dirty="0"/>
            <a:t>1</a:t>
          </a:r>
          <a:r>
            <a:rPr lang="en-GB" sz="2000" baseline="30000" dirty="0"/>
            <a:t>st</a:t>
          </a:r>
          <a:r>
            <a:rPr lang="en-GB" sz="2000" dirty="0"/>
            <a:t> Year</a:t>
          </a:r>
          <a:br>
            <a:rPr lang="en-GB" sz="2000" dirty="0"/>
          </a:br>
          <a:r>
            <a:rPr lang="en-GB" sz="1400" dirty="0"/>
            <a:t>(Junior </a:t>
          </a:r>
          <a:br>
            <a:rPr lang="en-GB" sz="1400" dirty="0"/>
          </a:br>
          <a:r>
            <a:rPr lang="en-GB" sz="1400" dirty="0"/>
            <a:t>Fresh)</a:t>
          </a:r>
          <a:endParaRPr lang="en-GB" sz="2000" dirty="0"/>
        </a:p>
      </dgm:t>
    </dgm:pt>
    <dgm:pt modelId="{471F1097-F7C4-EB47-A8D0-BABEEC7E464F}" type="parTrans" cxnId="{A9A923F8-2CD3-714B-BF49-5C255F19B18D}">
      <dgm:prSet/>
      <dgm:spPr/>
      <dgm:t>
        <a:bodyPr/>
        <a:lstStyle/>
        <a:p>
          <a:endParaRPr lang="en-GB"/>
        </a:p>
      </dgm:t>
    </dgm:pt>
    <dgm:pt modelId="{A295F225-D6A2-054D-ADAA-51234A9925D0}" type="sibTrans" cxnId="{A9A923F8-2CD3-714B-BF49-5C255F19B18D}">
      <dgm:prSet/>
      <dgm:spPr/>
      <dgm:t>
        <a:bodyPr/>
        <a:lstStyle/>
        <a:p>
          <a:endParaRPr lang="en-GB"/>
        </a:p>
      </dgm:t>
    </dgm:pt>
    <dgm:pt modelId="{F6BD7FA5-FF59-DC4E-BF5E-7EA5963232BF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2000" dirty="0"/>
            <a:t>2</a:t>
          </a:r>
          <a:r>
            <a:rPr lang="en-GB" sz="2000" baseline="30000" dirty="0"/>
            <a:t>nd</a:t>
          </a:r>
          <a:r>
            <a:rPr lang="en-GB" sz="2000" dirty="0"/>
            <a:t> Year</a:t>
          </a:r>
          <a:br>
            <a:rPr lang="en-GB" sz="2000" dirty="0"/>
          </a:br>
          <a:r>
            <a:rPr lang="en-GB" sz="1400" dirty="0"/>
            <a:t>(Senior </a:t>
          </a:r>
          <a:br>
            <a:rPr lang="en-GB" sz="1400" dirty="0"/>
          </a:br>
          <a:r>
            <a:rPr lang="en-GB" sz="1400" dirty="0"/>
            <a:t>Fresh)</a:t>
          </a:r>
        </a:p>
      </dgm:t>
    </dgm:pt>
    <dgm:pt modelId="{BA71858E-312B-4D47-B070-E7412C32C414}" type="parTrans" cxnId="{AC69865F-794A-DF40-A51F-9CB067701007}">
      <dgm:prSet/>
      <dgm:spPr/>
      <dgm:t>
        <a:bodyPr/>
        <a:lstStyle/>
        <a:p>
          <a:endParaRPr lang="en-GB"/>
        </a:p>
      </dgm:t>
    </dgm:pt>
    <dgm:pt modelId="{0CF6D6AC-3D14-B540-A7FD-EB183EB47DA7}" type="sibTrans" cxnId="{AC69865F-794A-DF40-A51F-9CB067701007}">
      <dgm:prSet/>
      <dgm:spPr/>
      <dgm:t>
        <a:bodyPr/>
        <a:lstStyle/>
        <a:p>
          <a:endParaRPr lang="en-GB"/>
        </a:p>
      </dgm:t>
    </dgm:pt>
    <dgm:pt modelId="{D8009730-C7EB-3C4E-BA0C-3749D8D18271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GB" sz="2000" dirty="0"/>
            <a:t>3</a:t>
          </a:r>
          <a:r>
            <a:rPr lang="en-GB" sz="2000" baseline="30000" dirty="0"/>
            <a:t>rd</a:t>
          </a:r>
          <a:r>
            <a:rPr lang="en-GB" sz="2000" dirty="0"/>
            <a:t> Year</a:t>
          </a:r>
          <a:br>
            <a:rPr lang="en-GB" sz="2000" dirty="0"/>
          </a:br>
          <a:r>
            <a:rPr lang="en-GB" sz="1400" dirty="0"/>
            <a:t>(Junior </a:t>
          </a:r>
          <a:br>
            <a:rPr lang="en-GB" sz="1400" dirty="0"/>
          </a:br>
          <a:r>
            <a:rPr lang="en-GB" sz="1400" dirty="0"/>
            <a:t>Sophister)</a:t>
          </a:r>
        </a:p>
      </dgm:t>
    </dgm:pt>
    <dgm:pt modelId="{B83F97D0-4640-C94F-B2E1-773FD5CAFA19}" type="parTrans" cxnId="{A2E707CA-40DF-6B46-BDC0-003BD1BC4F07}">
      <dgm:prSet/>
      <dgm:spPr/>
      <dgm:t>
        <a:bodyPr/>
        <a:lstStyle/>
        <a:p>
          <a:endParaRPr lang="en-GB"/>
        </a:p>
      </dgm:t>
    </dgm:pt>
    <dgm:pt modelId="{2E85EE64-0966-8E4F-A99E-1F66351D4421}" type="sibTrans" cxnId="{A2E707CA-40DF-6B46-BDC0-003BD1BC4F07}">
      <dgm:prSet/>
      <dgm:spPr/>
      <dgm:t>
        <a:bodyPr/>
        <a:lstStyle/>
        <a:p>
          <a:endParaRPr lang="en-GB"/>
        </a:p>
      </dgm:t>
    </dgm:pt>
    <dgm:pt modelId="{FD61B35B-AF2B-984D-866C-316DD0C873BF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GB" sz="2000" dirty="0"/>
            <a:t>4</a:t>
          </a:r>
          <a:r>
            <a:rPr lang="en-GB" sz="2000" baseline="30000" dirty="0"/>
            <a:t>th</a:t>
          </a:r>
          <a:r>
            <a:rPr lang="en-GB" sz="2000" dirty="0"/>
            <a:t> Year</a:t>
          </a:r>
          <a:br>
            <a:rPr lang="en-GB" sz="2000" dirty="0"/>
          </a:br>
          <a:r>
            <a:rPr lang="en-GB" sz="1400" dirty="0"/>
            <a:t>(Senior Sophister)</a:t>
          </a:r>
        </a:p>
      </dgm:t>
    </dgm:pt>
    <dgm:pt modelId="{0F73ABD3-995F-A140-A1DC-19255041C8C2}" type="parTrans" cxnId="{2F6311D8-C507-E24B-A176-7A38F82EB82F}">
      <dgm:prSet/>
      <dgm:spPr/>
      <dgm:t>
        <a:bodyPr/>
        <a:lstStyle/>
        <a:p>
          <a:endParaRPr lang="en-GB"/>
        </a:p>
      </dgm:t>
    </dgm:pt>
    <dgm:pt modelId="{DE3DB205-42AC-0946-BA9F-4B6D6A2D430A}" type="sibTrans" cxnId="{2F6311D8-C507-E24B-A176-7A38F82EB82F}">
      <dgm:prSet/>
      <dgm:spPr/>
      <dgm:t>
        <a:bodyPr/>
        <a:lstStyle/>
        <a:p>
          <a:endParaRPr lang="en-GB"/>
        </a:p>
      </dgm:t>
    </dgm:pt>
    <dgm:pt modelId="{CC4B4319-3D46-A344-B541-CE6DB7AF523F}" type="pres">
      <dgm:prSet presAssocID="{19C2EB65-615A-3042-9CAC-0A01141BDF68}" presName="Name0" presStyleCnt="0">
        <dgm:presLayoutVars>
          <dgm:dir/>
          <dgm:animLvl val="lvl"/>
          <dgm:resizeHandles val="exact"/>
        </dgm:presLayoutVars>
      </dgm:prSet>
      <dgm:spPr/>
    </dgm:pt>
    <dgm:pt modelId="{E8374CE0-F42A-E94D-BDCA-C92639B14F09}" type="pres">
      <dgm:prSet presAssocID="{0D2C0C3D-BB7F-924F-8766-DC751A154364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30D60DD-EC3C-E84B-85CA-D50FF8C7B88E}" type="pres">
      <dgm:prSet presAssocID="{A295F225-D6A2-054D-ADAA-51234A9925D0}" presName="parTxOnlySpace" presStyleCnt="0"/>
      <dgm:spPr/>
    </dgm:pt>
    <dgm:pt modelId="{B8CAC172-030E-464C-BEDB-B77E114D332E}" type="pres">
      <dgm:prSet presAssocID="{F6BD7FA5-FF59-DC4E-BF5E-7EA5963232BF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C530B50-60C2-E24E-9E56-5F61F5468BF6}" type="pres">
      <dgm:prSet presAssocID="{0CF6D6AC-3D14-B540-A7FD-EB183EB47DA7}" presName="parTxOnlySpace" presStyleCnt="0"/>
      <dgm:spPr/>
    </dgm:pt>
    <dgm:pt modelId="{DD7C71BF-E3F1-D34F-AC03-39D6F96EFA79}" type="pres">
      <dgm:prSet presAssocID="{D8009730-C7EB-3C4E-BA0C-3749D8D18271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464F5A3-35E4-664F-8580-97DE41836833}" type="pres">
      <dgm:prSet presAssocID="{2E85EE64-0966-8E4F-A99E-1F66351D4421}" presName="parTxOnlySpace" presStyleCnt="0"/>
      <dgm:spPr/>
    </dgm:pt>
    <dgm:pt modelId="{3A132D40-AA2C-AF48-AAA0-CDEEBDD2CD8E}" type="pres">
      <dgm:prSet presAssocID="{FD61B35B-AF2B-984D-866C-316DD0C873BF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458680B-D097-2243-AA4D-E924C7F413E9}" type="presOf" srcId="{FD61B35B-AF2B-984D-866C-316DD0C873BF}" destId="{3A132D40-AA2C-AF48-AAA0-CDEEBDD2CD8E}" srcOrd="0" destOrd="0" presId="urn:microsoft.com/office/officeart/2005/8/layout/chevron1"/>
    <dgm:cxn modelId="{47CC832B-BFDA-AD46-83E7-FB988324D93D}" type="presOf" srcId="{F6BD7FA5-FF59-DC4E-BF5E-7EA5963232BF}" destId="{B8CAC172-030E-464C-BEDB-B77E114D332E}" srcOrd="0" destOrd="0" presId="urn:microsoft.com/office/officeart/2005/8/layout/chevron1"/>
    <dgm:cxn modelId="{AC69865F-794A-DF40-A51F-9CB067701007}" srcId="{19C2EB65-615A-3042-9CAC-0A01141BDF68}" destId="{F6BD7FA5-FF59-DC4E-BF5E-7EA5963232BF}" srcOrd="1" destOrd="0" parTransId="{BA71858E-312B-4D47-B070-E7412C32C414}" sibTransId="{0CF6D6AC-3D14-B540-A7FD-EB183EB47DA7}"/>
    <dgm:cxn modelId="{46F0F5AE-2011-F848-BED2-3CEA663567E9}" type="presOf" srcId="{D8009730-C7EB-3C4E-BA0C-3749D8D18271}" destId="{DD7C71BF-E3F1-D34F-AC03-39D6F96EFA79}" srcOrd="0" destOrd="0" presId="urn:microsoft.com/office/officeart/2005/8/layout/chevron1"/>
    <dgm:cxn modelId="{A2E707CA-40DF-6B46-BDC0-003BD1BC4F07}" srcId="{19C2EB65-615A-3042-9CAC-0A01141BDF68}" destId="{D8009730-C7EB-3C4E-BA0C-3749D8D18271}" srcOrd="2" destOrd="0" parTransId="{B83F97D0-4640-C94F-B2E1-773FD5CAFA19}" sibTransId="{2E85EE64-0966-8E4F-A99E-1F66351D4421}"/>
    <dgm:cxn modelId="{0C676FCC-D5FE-004C-B39A-28186DDBC264}" type="presOf" srcId="{19C2EB65-615A-3042-9CAC-0A01141BDF68}" destId="{CC4B4319-3D46-A344-B541-CE6DB7AF523F}" srcOrd="0" destOrd="0" presId="urn:microsoft.com/office/officeart/2005/8/layout/chevron1"/>
    <dgm:cxn modelId="{2F6311D8-C507-E24B-A176-7A38F82EB82F}" srcId="{19C2EB65-615A-3042-9CAC-0A01141BDF68}" destId="{FD61B35B-AF2B-984D-866C-316DD0C873BF}" srcOrd="3" destOrd="0" parTransId="{0F73ABD3-995F-A140-A1DC-19255041C8C2}" sibTransId="{DE3DB205-42AC-0946-BA9F-4B6D6A2D430A}"/>
    <dgm:cxn modelId="{A9A923F8-2CD3-714B-BF49-5C255F19B18D}" srcId="{19C2EB65-615A-3042-9CAC-0A01141BDF68}" destId="{0D2C0C3D-BB7F-924F-8766-DC751A154364}" srcOrd="0" destOrd="0" parTransId="{471F1097-F7C4-EB47-A8D0-BABEEC7E464F}" sibTransId="{A295F225-D6A2-054D-ADAA-51234A9925D0}"/>
    <dgm:cxn modelId="{51336AFC-BB3E-064C-A7D5-39A1CFC9B8B1}" type="presOf" srcId="{0D2C0C3D-BB7F-924F-8766-DC751A154364}" destId="{E8374CE0-F42A-E94D-BDCA-C92639B14F09}" srcOrd="0" destOrd="0" presId="urn:microsoft.com/office/officeart/2005/8/layout/chevron1"/>
    <dgm:cxn modelId="{7560229B-615C-7B44-BC1C-CF7469323C0C}" type="presParOf" srcId="{CC4B4319-3D46-A344-B541-CE6DB7AF523F}" destId="{E8374CE0-F42A-E94D-BDCA-C92639B14F09}" srcOrd="0" destOrd="0" presId="urn:microsoft.com/office/officeart/2005/8/layout/chevron1"/>
    <dgm:cxn modelId="{B50A54FB-6069-D540-97D9-219777FCE544}" type="presParOf" srcId="{CC4B4319-3D46-A344-B541-CE6DB7AF523F}" destId="{A30D60DD-EC3C-E84B-85CA-D50FF8C7B88E}" srcOrd="1" destOrd="0" presId="urn:microsoft.com/office/officeart/2005/8/layout/chevron1"/>
    <dgm:cxn modelId="{A04B1EBF-A748-1846-B554-751C12409A7F}" type="presParOf" srcId="{CC4B4319-3D46-A344-B541-CE6DB7AF523F}" destId="{B8CAC172-030E-464C-BEDB-B77E114D332E}" srcOrd="2" destOrd="0" presId="urn:microsoft.com/office/officeart/2005/8/layout/chevron1"/>
    <dgm:cxn modelId="{0DAF2581-1F53-FF42-8A38-DE43E8BCDF0A}" type="presParOf" srcId="{CC4B4319-3D46-A344-B541-CE6DB7AF523F}" destId="{CC530B50-60C2-E24E-9E56-5F61F5468BF6}" srcOrd="3" destOrd="0" presId="urn:microsoft.com/office/officeart/2005/8/layout/chevron1"/>
    <dgm:cxn modelId="{C69EDCD0-570B-B349-BFDD-6B0C89709E24}" type="presParOf" srcId="{CC4B4319-3D46-A344-B541-CE6DB7AF523F}" destId="{DD7C71BF-E3F1-D34F-AC03-39D6F96EFA79}" srcOrd="4" destOrd="0" presId="urn:microsoft.com/office/officeart/2005/8/layout/chevron1"/>
    <dgm:cxn modelId="{D195A078-42C7-1541-A95A-2CE7109A9149}" type="presParOf" srcId="{CC4B4319-3D46-A344-B541-CE6DB7AF523F}" destId="{2464F5A3-35E4-664F-8580-97DE41836833}" srcOrd="5" destOrd="0" presId="urn:microsoft.com/office/officeart/2005/8/layout/chevron1"/>
    <dgm:cxn modelId="{6A379F04-615D-6343-B55E-58498959860C}" type="presParOf" srcId="{CC4B4319-3D46-A344-B541-CE6DB7AF523F}" destId="{3A132D40-AA2C-AF48-AAA0-CDEEBDD2CD8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9C2EB65-615A-3042-9CAC-0A01141BDF68}" type="doc">
      <dgm:prSet loTypeId="urn:microsoft.com/office/officeart/2005/8/layout/chevron1" loCatId="" qsTypeId="urn:microsoft.com/office/officeart/2005/8/quickstyle/3d6" qsCatId="3D" csTypeId="urn:microsoft.com/office/officeart/2005/8/colors/accent1_2" csCatId="accent1" phldr="1"/>
      <dgm:spPr/>
    </dgm:pt>
    <dgm:pt modelId="{0D2C0C3D-BB7F-924F-8766-DC751A154364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GB" sz="2000" dirty="0"/>
            <a:t>1</a:t>
          </a:r>
          <a:r>
            <a:rPr lang="en-GB" sz="2000" baseline="30000" dirty="0"/>
            <a:t>st</a:t>
          </a:r>
          <a:r>
            <a:rPr lang="en-GB" sz="2000" dirty="0"/>
            <a:t> Year</a:t>
          </a:r>
          <a:br>
            <a:rPr lang="en-GB" sz="2000" dirty="0"/>
          </a:br>
          <a:r>
            <a:rPr lang="en-GB" sz="1400" dirty="0"/>
            <a:t>(Junior </a:t>
          </a:r>
          <a:br>
            <a:rPr lang="en-GB" sz="1400" dirty="0"/>
          </a:br>
          <a:r>
            <a:rPr lang="en-GB" sz="1400" dirty="0"/>
            <a:t>Fresh)</a:t>
          </a:r>
          <a:endParaRPr lang="en-GB" sz="2000" dirty="0"/>
        </a:p>
      </dgm:t>
    </dgm:pt>
    <dgm:pt modelId="{471F1097-F7C4-EB47-A8D0-BABEEC7E464F}" type="parTrans" cxnId="{A9A923F8-2CD3-714B-BF49-5C255F19B18D}">
      <dgm:prSet/>
      <dgm:spPr/>
      <dgm:t>
        <a:bodyPr/>
        <a:lstStyle/>
        <a:p>
          <a:endParaRPr lang="en-GB"/>
        </a:p>
      </dgm:t>
    </dgm:pt>
    <dgm:pt modelId="{A295F225-D6A2-054D-ADAA-51234A9925D0}" type="sibTrans" cxnId="{A9A923F8-2CD3-714B-BF49-5C255F19B18D}">
      <dgm:prSet/>
      <dgm:spPr/>
      <dgm:t>
        <a:bodyPr/>
        <a:lstStyle/>
        <a:p>
          <a:endParaRPr lang="en-GB"/>
        </a:p>
      </dgm:t>
    </dgm:pt>
    <dgm:pt modelId="{F6BD7FA5-FF59-DC4E-BF5E-7EA5963232BF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2000" dirty="0"/>
            <a:t>2</a:t>
          </a:r>
          <a:r>
            <a:rPr lang="en-GB" sz="2000" baseline="30000" dirty="0"/>
            <a:t>nd</a:t>
          </a:r>
          <a:r>
            <a:rPr lang="en-GB" sz="2000" dirty="0"/>
            <a:t> Year</a:t>
          </a:r>
          <a:br>
            <a:rPr lang="en-GB" sz="2000" dirty="0"/>
          </a:br>
          <a:r>
            <a:rPr lang="en-GB" sz="1400" dirty="0"/>
            <a:t>(Senior </a:t>
          </a:r>
          <a:br>
            <a:rPr lang="en-GB" sz="1400" dirty="0"/>
          </a:br>
          <a:r>
            <a:rPr lang="en-GB" sz="1400" dirty="0"/>
            <a:t>Fresh)</a:t>
          </a:r>
        </a:p>
      </dgm:t>
    </dgm:pt>
    <dgm:pt modelId="{BA71858E-312B-4D47-B070-E7412C32C414}" type="parTrans" cxnId="{AC69865F-794A-DF40-A51F-9CB067701007}">
      <dgm:prSet/>
      <dgm:spPr/>
      <dgm:t>
        <a:bodyPr/>
        <a:lstStyle/>
        <a:p>
          <a:endParaRPr lang="en-GB"/>
        </a:p>
      </dgm:t>
    </dgm:pt>
    <dgm:pt modelId="{0CF6D6AC-3D14-B540-A7FD-EB183EB47DA7}" type="sibTrans" cxnId="{AC69865F-794A-DF40-A51F-9CB067701007}">
      <dgm:prSet/>
      <dgm:spPr/>
      <dgm:t>
        <a:bodyPr/>
        <a:lstStyle/>
        <a:p>
          <a:endParaRPr lang="en-GB"/>
        </a:p>
      </dgm:t>
    </dgm:pt>
    <dgm:pt modelId="{D8009730-C7EB-3C4E-BA0C-3749D8D18271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GB" sz="2000" dirty="0"/>
            <a:t>3</a:t>
          </a:r>
          <a:r>
            <a:rPr lang="en-GB" sz="2000" baseline="30000" dirty="0"/>
            <a:t>rd</a:t>
          </a:r>
          <a:r>
            <a:rPr lang="en-GB" sz="2000" dirty="0"/>
            <a:t> Year</a:t>
          </a:r>
          <a:br>
            <a:rPr lang="en-GB" sz="2000" dirty="0"/>
          </a:br>
          <a:r>
            <a:rPr lang="en-GB" sz="1400" dirty="0"/>
            <a:t>(Junior </a:t>
          </a:r>
          <a:br>
            <a:rPr lang="en-GB" sz="1400" dirty="0"/>
          </a:br>
          <a:r>
            <a:rPr lang="en-GB" sz="1400" dirty="0"/>
            <a:t>Sophister)</a:t>
          </a:r>
        </a:p>
      </dgm:t>
    </dgm:pt>
    <dgm:pt modelId="{B83F97D0-4640-C94F-B2E1-773FD5CAFA19}" type="parTrans" cxnId="{A2E707CA-40DF-6B46-BDC0-003BD1BC4F07}">
      <dgm:prSet/>
      <dgm:spPr/>
      <dgm:t>
        <a:bodyPr/>
        <a:lstStyle/>
        <a:p>
          <a:endParaRPr lang="en-GB"/>
        </a:p>
      </dgm:t>
    </dgm:pt>
    <dgm:pt modelId="{2E85EE64-0966-8E4F-A99E-1F66351D4421}" type="sibTrans" cxnId="{A2E707CA-40DF-6B46-BDC0-003BD1BC4F07}">
      <dgm:prSet/>
      <dgm:spPr/>
      <dgm:t>
        <a:bodyPr/>
        <a:lstStyle/>
        <a:p>
          <a:endParaRPr lang="en-GB"/>
        </a:p>
      </dgm:t>
    </dgm:pt>
    <dgm:pt modelId="{FD61B35B-AF2B-984D-866C-316DD0C873BF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GB" sz="2000" dirty="0"/>
            <a:t>4</a:t>
          </a:r>
          <a:r>
            <a:rPr lang="en-GB" sz="2000" baseline="30000" dirty="0"/>
            <a:t>th</a:t>
          </a:r>
          <a:r>
            <a:rPr lang="en-GB" sz="2000" dirty="0"/>
            <a:t> Year</a:t>
          </a:r>
          <a:br>
            <a:rPr lang="en-GB" sz="2000" dirty="0"/>
          </a:br>
          <a:r>
            <a:rPr lang="en-GB" sz="1400" dirty="0"/>
            <a:t>(Senior Sophister)</a:t>
          </a:r>
        </a:p>
      </dgm:t>
    </dgm:pt>
    <dgm:pt modelId="{0F73ABD3-995F-A140-A1DC-19255041C8C2}" type="parTrans" cxnId="{2F6311D8-C507-E24B-A176-7A38F82EB82F}">
      <dgm:prSet/>
      <dgm:spPr/>
      <dgm:t>
        <a:bodyPr/>
        <a:lstStyle/>
        <a:p>
          <a:endParaRPr lang="en-GB"/>
        </a:p>
      </dgm:t>
    </dgm:pt>
    <dgm:pt modelId="{DE3DB205-42AC-0946-BA9F-4B6D6A2D430A}" type="sibTrans" cxnId="{2F6311D8-C507-E24B-A176-7A38F82EB82F}">
      <dgm:prSet/>
      <dgm:spPr/>
      <dgm:t>
        <a:bodyPr/>
        <a:lstStyle/>
        <a:p>
          <a:endParaRPr lang="en-GB"/>
        </a:p>
      </dgm:t>
    </dgm:pt>
    <dgm:pt modelId="{CC4B4319-3D46-A344-B541-CE6DB7AF523F}" type="pres">
      <dgm:prSet presAssocID="{19C2EB65-615A-3042-9CAC-0A01141BDF68}" presName="Name0" presStyleCnt="0">
        <dgm:presLayoutVars>
          <dgm:dir/>
          <dgm:animLvl val="lvl"/>
          <dgm:resizeHandles val="exact"/>
        </dgm:presLayoutVars>
      </dgm:prSet>
      <dgm:spPr/>
    </dgm:pt>
    <dgm:pt modelId="{E8374CE0-F42A-E94D-BDCA-C92639B14F09}" type="pres">
      <dgm:prSet presAssocID="{0D2C0C3D-BB7F-924F-8766-DC751A154364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30D60DD-EC3C-E84B-85CA-D50FF8C7B88E}" type="pres">
      <dgm:prSet presAssocID="{A295F225-D6A2-054D-ADAA-51234A9925D0}" presName="parTxOnlySpace" presStyleCnt="0"/>
      <dgm:spPr/>
    </dgm:pt>
    <dgm:pt modelId="{B8CAC172-030E-464C-BEDB-B77E114D332E}" type="pres">
      <dgm:prSet presAssocID="{F6BD7FA5-FF59-DC4E-BF5E-7EA5963232BF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C530B50-60C2-E24E-9E56-5F61F5468BF6}" type="pres">
      <dgm:prSet presAssocID="{0CF6D6AC-3D14-B540-A7FD-EB183EB47DA7}" presName="parTxOnlySpace" presStyleCnt="0"/>
      <dgm:spPr/>
    </dgm:pt>
    <dgm:pt modelId="{DD7C71BF-E3F1-D34F-AC03-39D6F96EFA79}" type="pres">
      <dgm:prSet presAssocID="{D8009730-C7EB-3C4E-BA0C-3749D8D18271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464F5A3-35E4-664F-8580-97DE41836833}" type="pres">
      <dgm:prSet presAssocID="{2E85EE64-0966-8E4F-A99E-1F66351D4421}" presName="parTxOnlySpace" presStyleCnt="0"/>
      <dgm:spPr/>
    </dgm:pt>
    <dgm:pt modelId="{3A132D40-AA2C-AF48-AAA0-CDEEBDD2CD8E}" type="pres">
      <dgm:prSet presAssocID="{FD61B35B-AF2B-984D-866C-316DD0C873BF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458680B-D097-2243-AA4D-E924C7F413E9}" type="presOf" srcId="{FD61B35B-AF2B-984D-866C-316DD0C873BF}" destId="{3A132D40-AA2C-AF48-AAA0-CDEEBDD2CD8E}" srcOrd="0" destOrd="0" presId="urn:microsoft.com/office/officeart/2005/8/layout/chevron1"/>
    <dgm:cxn modelId="{47CC832B-BFDA-AD46-83E7-FB988324D93D}" type="presOf" srcId="{F6BD7FA5-FF59-DC4E-BF5E-7EA5963232BF}" destId="{B8CAC172-030E-464C-BEDB-B77E114D332E}" srcOrd="0" destOrd="0" presId="urn:microsoft.com/office/officeart/2005/8/layout/chevron1"/>
    <dgm:cxn modelId="{AC69865F-794A-DF40-A51F-9CB067701007}" srcId="{19C2EB65-615A-3042-9CAC-0A01141BDF68}" destId="{F6BD7FA5-FF59-DC4E-BF5E-7EA5963232BF}" srcOrd="1" destOrd="0" parTransId="{BA71858E-312B-4D47-B070-E7412C32C414}" sibTransId="{0CF6D6AC-3D14-B540-A7FD-EB183EB47DA7}"/>
    <dgm:cxn modelId="{46F0F5AE-2011-F848-BED2-3CEA663567E9}" type="presOf" srcId="{D8009730-C7EB-3C4E-BA0C-3749D8D18271}" destId="{DD7C71BF-E3F1-D34F-AC03-39D6F96EFA79}" srcOrd="0" destOrd="0" presId="urn:microsoft.com/office/officeart/2005/8/layout/chevron1"/>
    <dgm:cxn modelId="{A2E707CA-40DF-6B46-BDC0-003BD1BC4F07}" srcId="{19C2EB65-615A-3042-9CAC-0A01141BDF68}" destId="{D8009730-C7EB-3C4E-BA0C-3749D8D18271}" srcOrd="2" destOrd="0" parTransId="{B83F97D0-4640-C94F-B2E1-773FD5CAFA19}" sibTransId="{2E85EE64-0966-8E4F-A99E-1F66351D4421}"/>
    <dgm:cxn modelId="{0C676FCC-D5FE-004C-B39A-28186DDBC264}" type="presOf" srcId="{19C2EB65-615A-3042-9CAC-0A01141BDF68}" destId="{CC4B4319-3D46-A344-B541-CE6DB7AF523F}" srcOrd="0" destOrd="0" presId="urn:microsoft.com/office/officeart/2005/8/layout/chevron1"/>
    <dgm:cxn modelId="{2F6311D8-C507-E24B-A176-7A38F82EB82F}" srcId="{19C2EB65-615A-3042-9CAC-0A01141BDF68}" destId="{FD61B35B-AF2B-984D-866C-316DD0C873BF}" srcOrd="3" destOrd="0" parTransId="{0F73ABD3-995F-A140-A1DC-19255041C8C2}" sibTransId="{DE3DB205-42AC-0946-BA9F-4B6D6A2D430A}"/>
    <dgm:cxn modelId="{A9A923F8-2CD3-714B-BF49-5C255F19B18D}" srcId="{19C2EB65-615A-3042-9CAC-0A01141BDF68}" destId="{0D2C0C3D-BB7F-924F-8766-DC751A154364}" srcOrd="0" destOrd="0" parTransId="{471F1097-F7C4-EB47-A8D0-BABEEC7E464F}" sibTransId="{A295F225-D6A2-054D-ADAA-51234A9925D0}"/>
    <dgm:cxn modelId="{51336AFC-BB3E-064C-A7D5-39A1CFC9B8B1}" type="presOf" srcId="{0D2C0C3D-BB7F-924F-8766-DC751A154364}" destId="{E8374CE0-F42A-E94D-BDCA-C92639B14F09}" srcOrd="0" destOrd="0" presId="urn:microsoft.com/office/officeart/2005/8/layout/chevron1"/>
    <dgm:cxn modelId="{7560229B-615C-7B44-BC1C-CF7469323C0C}" type="presParOf" srcId="{CC4B4319-3D46-A344-B541-CE6DB7AF523F}" destId="{E8374CE0-F42A-E94D-BDCA-C92639B14F09}" srcOrd="0" destOrd="0" presId="urn:microsoft.com/office/officeart/2005/8/layout/chevron1"/>
    <dgm:cxn modelId="{B50A54FB-6069-D540-97D9-219777FCE544}" type="presParOf" srcId="{CC4B4319-3D46-A344-B541-CE6DB7AF523F}" destId="{A30D60DD-EC3C-E84B-85CA-D50FF8C7B88E}" srcOrd="1" destOrd="0" presId="urn:microsoft.com/office/officeart/2005/8/layout/chevron1"/>
    <dgm:cxn modelId="{A04B1EBF-A748-1846-B554-751C12409A7F}" type="presParOf" srcId="{CC4B4319-3D46-A344-B541-CE6DB7AF523F}" destId="{B8CAC172-030E-464C-BEDB-B77E114D332E}" srcOrd="2" destOrd="0" presId="urn:microsoft.com/office/officeart/2005/8/layout/chevron1"/>
    <dgm:cxn modelId="{0DAF2581-1F53-FF42-8A38-DE43E8BCDF0A}" type="presParOf" srcId="{CC4B4319-3D46-A344-B541-CE6DB7AF523F}" destId="{CC530B50-60C2-E24E-9E56-5F61F5468BF6}" srcOrd="3" destOrd="0" presId="urn:microsoft.com/office/officeart/2005/8/layout/chevron1"/>
    <dgm:cxn modelId="{C69EDCD0-570B-B349-BFDD-6B0C89709E24}" type="presParOf" srcId="{CC4B4319-3D46-A344-B541-CE6DB7AF523F}" destId="{DD7C71BF-E3F1-D34F-AC03-39D6F96EFA79}" srcOrd="4" destOrd="0" presId="urn:microsoft.com/office/officeart/2005/8/layout/chevron1"/>
    <dgm:cxn modelId="{D195A078-42C7-1541-A95A-2CE7109A9149}" type="presParOf" srcId="{CC4B4319-3D46-A344-B541-CE6DB7AF523F}" destId="{2464F5A3-35E4-664F-8580-97DE41836833}" srcOrd="5" destOrd="0" presId="urn:microsoft.com/office/officeart/2005/8/layout/chevron1"/>
    <dgm:cxn modelId="{6A379F04-615D-6343-B55E-58498959860C}" type="presParOf" srcId="{CC4B4319-3D46-A344-B541-CE6DB7AF523F}" destId="{3A132D40-AA2C-AF48-AAA0-CDEEBDD2CD8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9C2EB65-615A-3042-9CAC-0A01141BDF68}" type="doc">
      <dgm:prSet loTypeId="urn:microsoft.com/office/officeart/2005/8/layout/chevron1" loCatId="" qsTypeId="urn:microsoft.com/office/officeart/2005/8/quickstyle/3d6" qsCatId="3D" csTypeId="urn:microsoft.com/office/officeart/2005/8/colors/accent1_2" csCatId="accent1" phldr="1"/>
      <dgm:spPr/>
    </dgm:pt>
    <dgm:pt modelId="{0D2C0C3D-BB7F-924F-8766-DC751A154364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GB" sz="2000" dirty="0"/>
            <a:t>1</a:t>
          </a:r>
          <a:r>
            <a:rPr lang="en-GB" sz="2000" baseline="30000" dirty="0"/>
            <a:t>st</a:t>
          </a:r>
          <a:r>
            <a:rPr lang="en-GB" sz="2000" dirty="0"/>
            <a:t> Year</a:t>
          </a:r>
          <a:br>
            <a:rPr lang="en-GB" sz="2000" dirty="0"/>
          </a:br>
          <a:r>
            <a:rPr lang="en-GB" sz="1400" dirty="0"/>
            <a:t>(Junior </a:t>
          </a:r>
          <a:br>
            <a:rPr lang="en-GB" sz="1400" dirty="0"/>
          </a:br>
          <a:r>
            <a:rPr lang="en-GB" sz="1400" dirty="0"/>
            <a:t>Fresh)</a:t>
          </a:r>
          <a:endParaRPr lang="en-GB" sz="2000" dirty="0"/>
        </a:p>
      </dgm:t>
    </dgm:pt>
    <dgm:pt modelId="{471F1097-F7C4-EB47-A8D0-BABEEC7E464F}" type="parTrans" cxnId="{A9A923F8-2CD3-714B-BF49-5C255F19B18D}">
      <dgm:prSet/>
      <dgm:spPr/>
      <dgm:t>
        <a:bodyPr/>
        <a:lstStyle/>
        <a:p>
          <a:endParaRPr lang="en-GB"/>
        </a:p>
      </dgm:t>
    </dgm:pt>
    <dgm:pt modelId="{A295F225-D6A2-054D-ADAA-51234A9925D0}" type="sibTrans" cxnId="{A9A923F8-2CD3-714B-BF49-5C255F19B18D}">
      <dgm:prSet/>
      <dgm:spPr/>
      <dgm:t>
        <a:bodyPr/>
        <a:lstStyle/>
        <a:p>
          <a:endParaRPr lang="en-GB"/>
        </a:p>
      </dgm:t>
    </dgm:pt>
    <dgm:pt modelId="{F6BD7FA5-FF59-DC4E-BF5E-7EA5963232BF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GB" sz="2000" dirty="0"/>
            <a:t>2</a:t>
          </a:r>
          <a:r>
            <a:rPr lang="en-GB" sz="2000" baseline="30000" dirty="0"/>
            <a:t>nd</a:t>
          </a:r>
          <a:r>
            <a:rPr lang="en-GB" sz="2000" dirty="0"/>
            <a:t> Year</a:t>
          </a:r>
          <a:br>
            <a:rPr lang="en-GB" sz="2000" dirty="0"/>
          </a:br>
          <a:r>
            <a:rPr lang="en-GB" sz="1400" dirty="0"/>
            <a:t>(Senior </a:t>
          </a:r>
          <a:br>
            <a:rPr lang="en-GB" sz="1400" dirty="0"/>
          </a:br>
          <a:r>
            <a:rPr lang="en-GB" sz="1400" dirty="0"/>
            <a:t>Fresh)</a:t>
          </a:r>
        </a:p>
      </dgm:t>
    </dgm:pt>
    <dgm:pt modelId="{BA71858E-312B-4D47-B070-E7412C32C414}" type="parTrans" cxnId="{AC69865F-794A-DF40-A51F-9CB067701007}">
      <dgm:prSet/>
      <dgm:spPr/>
      <dgm:t>
        <a:bodyPr/>
        <a:lstStyle/>
        <a:p>
          <a:endParaRPr lang="en-GB"/>
        </a:p>
      </dgm:t>
    </dgm:pt>
    <dgm:pt modelId="{0CF6D6AC-3D14-B540-A7FD-EB183EB47DA7}" type="sibTrans" cxnId="{AC69865F-794A-DF40-A51F-9CB067701007}">
      <dgm:prSet/>
      <dgm:spPr/>
      <dgm:t>
        <a:bodyPr/>
        <a:lstStyle/>
        <a:p>
          <a:endParaRPr lang="en-GB"/>
        </a:p>
      </dgm:t>
    </dgm:pt>
    <dgm:pt modelId="{D8009730-C7EB-3C4E-BA0C-3749D8D18271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2000" dirty="0"/>
            <a:t>3</a:t>
          </a:r>
          <a:r>
            <a:rPr lang="en-GB" sz="2000" baseline="30000" dirty="0"/>
            <a:t>rd</a:t>
          </a:r>
          <a:r>
            <a:rPr lang="en-GB" sz="2000" dirty="0"/>
            <a:t> Year</a:t>
          </a:r>
          <a:br>
            <a:rPr lang="en-GB" sz="2000" dirty="0"/>
          </a:br>
          <a:r>
            <a:rPr lang="en-GB" sz="1400" dirty="0"/>
            <a:t>(Junior </a:t>
          </a:r>
          <a:br>
            <a:rPr lang="en-GB" sz="1400" dirty="0"/>
          </a:br>
          <a:r>
            <a:rPr lang="en-GB" sz="1400" dirty="0"/>
            <a:t>Sophister)</a:t>
          </a:r>
        </a:p>
      </dgm:t>
    </dgm:pt>
    <dgm:pt modelId="{B83F97D0-4640-C94F-B2E1-773FD5CAFA19}" type="parTrans" cxnId="{A2E707CA-40DF-6B46-BDC0-003BD1BC4F07}">
      <dgm:prSet/>
      <dgm:spPr/>
      <dgm:t>
        <a:bodyPr/>
        <a:lstStyle/>
        <a:p>
          <a:endParaRPr lang="en-GB"/>
        </a:p>
      </dgm:t>
    </dgm:pt>
    <dgm:pt modelId="{2E85EE64-0966-8E4F-A99E-1F66351D4421}" type="sibTrans" cxnId="{A2E707CA-40DF-6B46-BDC0-003BD1BC4F07}">
      <dgm:prSet/>
      <dgm:spPr/>
      <dgm:t>
        <a:bodyPr/>
        <a:lstStyle/>
        <a:p>
          <a:endParaRPr lang="en-GB"/>
        </a:p>
      </dgm:t>
    </dgm:pt>
    <dgm:pt modelId="{FD61B35B-AF2B-984D-866C-316DD0C873BF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2000" dirty="0"/>
            <a:t>4</a:t>
          </a:r>
          <a:r>
            <a:rPr lang="en-GB" sz="2000" baseline="30000" dirty="0"/>
            <a:t>th</a:t>
          </a:r>
          <a:r>
            <a:rPr lang="en-GB" sz="2000" dirty="0"/>
            <a:t> Year</a:t>
          </a:r>
          <a:br>
            <a:rPr lang="en-GB" sz="2000" dirty="0"/>
          </a:br>
          <a:r>
            <a:rPr lang="en-GB" sz="1400" dirty="0"/>
            <a:t>(Senior Sophister)</a:t>
          </a:r>
        </a:p>
      </dgm:t>
    </dgm:pt>
    <dgm:pt modelId="{0F73ABD3-995F-A140-A1DC-19255041C8C2}" type="parTrans" cxnId="{2F6311D8-C507-E24B-A176-7A38F82EB82F}">
      <dgm:prSet/>
      <dgm:spPr/>
      <dgm:t>
        <a:bodyPr/>
        <a:lstStyle/>
        <a:p>
          <a:endParaRPr lang="en-GB"/>
        </a:p>
      </dgm:t>
    </dgm:pt>
    <dgm:pt modelId="{DE3DB205-42AC-0946-BA9F-4B6D6A2D430A}" type="sibTrans" cxnId="{2F6311D8-C507-E24B-A176-7A38F82EB82F}">
      <dgm:prSet/>
      <dgm:spPr/>
      <dgm:t>
        <a:bodyPr/>
        <a:lstStyle/>
        <a:p>
          <a:endParaRPr lang="en-GB"/>
        </a:p>
      </dgm:t>
    </dgm:pt>
    <dgm:pt modelId="{CC4B4319-3D46-A344-B541-CE6DB7AF523F}" type="pres">
      <dgm:prSet presAssocID="{19C2EB65-615A-3042-9CAC-0A01141BDF68}" presName="Name0" presStyleCnt="0">
        <dgm:presLayoutVars>
          <dgm:dir/>
          <dgm:animLvl val="lvl"/>
          <dgm:resizeHandles val="exact"/>
        </dgm:presLayoutVars>
      </dgm:prSet>
      <dgm:spPr/>
    </dgm:pt>
    <dgm:pt modelId="{E8374CE0-F42A-E94D-BDCA-C92639B14F09}" type="pres">
      <dgm:prSet presAssocID="{0D2C0C3D-BB7F-924F-8766-DC751A154364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30D60DD-EC3C-E84B-85CA-D50FF8C7B88E}" type="pres">
      <dgm:prSet presAssocID="{A295F225-D6A2-054D-ADAA-51234A9925D0}" presName="parTxOnlySpace" presStyleCnt="0"/>
      <dgm:spPr/>
    </dgm:pt>
    <dgm:pt modelId="{B8CAC172-030E-464C-BEDB-B77E114D332E}" type="pres">
      <dgm:prSet presAssocID="{F6BD7FA5-FF59-DC4E-BF5E-7EA5963232BF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C530B50-60C2-E24E-9E56-5F61F5468BF6}" type="pres">
      <dgm:prSet presAssocID="{0CF6D6AC-3D14-B540-A7FD-EB183EB47DA7}" presName="parTxOnlySpace" presStyleCnt="0"/>
      <dgm:spPr/>
    </dgm:pt>
    <dgm:pt modelId="{DD7C71BF-E3F1-D34F-AC03-39D6F96EFA79}" type="pres">
      <dgm:prSet presAssocID="{D8009730-C7EB-3C4E-BA0C-3749D8D18271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464F5A3-35E4-664F-8580-97DE41836833}" type="pres">
      <dgm:prSet presAssocID="{2E85EE64-0966-8E4F-A99E-1F66351D4421}" presName="parTxOnlySpace" presStyleCnt="0"/>
      <dgm:spPr/>
    </dgm:pt>
    <dgm:pt modelId="{3A132D40-AA2C-AF48-AAA0-CDEEBDD2CD8E}" type="pres">
      <dgm:prSet presAssocID="{FD61B35B-AF2B-984D-866C-316DD0C873BF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458680B-D097-2243-AA4D-E924C7F413E9}" type="presOf" srcId="{FD61B35B-AF2B-984D-866C-316DD0C873BF}" destId="{3A132D40-AA2C-AF48-AAA0-CDEEBDD2CD8E}" srcOrd="0" destOrd="0" presId="urn:microsoft.com/office/officeart/2005/8/layout/chevron1"/>
    <dgm:cxn modelId="{47CC832B-BFDA-AD46-83E7-FB988324D93D}" type="presOf" srcId="{F6BD7FA5-FF59-DC4E-BF5E-7EA5963232BF}" destId="{B8CAC172-030E-464C-BEDB-B77E114D332E}" srcOrd="0" destOrd="0" presId="urn:microsoft.com/office/officeart/2005/8/layout/chevron1"/>
    <dgm:cxn modelId="{AC69865F-794A-DF40-A51F-9CB067701007}" srcId="{19C2EB65-615A-3042-9CAC-0A01141BDF68}" destId="{F6BD7FA5-FF59-DC4E-BF5E-7EA5963232BF}" srcOrd="1" destOrd="0" parTransId="{BA71858E-312B-4D47-B070-E7412C32C414}" sibTransId="{0CF6D6AC-3D14-B540-A7FD-EB183EB47DA7}"/>
    <dgm:cxn modelId="{46F0F5AE-2011-F848-BED2-3CEA663567E9}" type="presOf" srcId="{D8009730-C7EB-3C4E-BA0C-3749D8D18271}" destId="{DD7C71BF-E3F1-D34F-AC03-39D6F96EFA79}" srcOrd="0" destOrd="0" presId="urn:microsoft.com/office/officeart/2005/8/layout/chevron1"/>
    <dgm:cxn modelId="{A2E707CA-40DF-6B46-BDC0-003BD1BC4F07}" srcId="{19C2EB65-615A-3042-9CAC-0A01141BDF68}" destId="{D8009730-C7EB-3C4E-BA0C-3749D8D18271}" srcOrd="2" destOrd="0" parTransId="{B83F97D0-4640-C94F-B2E1-773FD5CAFA19}" sibTransId="{2E85EE64-0966-8E4F-A99E-1F66351D4421}"/>
    <dgm:cxn modelId="{0C676FCC-D5FE-004C-B39A-28186DDBC264}" type="presOf" srcId="{19C2EB65-615A-3042-9CAC-0A01141BDF68}" destId="{CC4B4319-3D46-A344-B541-CE6DB7AF523F}" srcOrd="0" destOrd="0" presId="urn:microsoft.com/office/officeart/2005/8/layout/chevron1"/>
    <dgm:cxn modelId="{2F6311D8-C507-E24B-A176-7A38F82EB82F}" srcId="{19C2EB65-615A-3042-9CAC-0A01141BDF68}" destId="{FD61B35B-AF2B-984D-866C-316DD0C873BF}" srcOrd="3" destOrd="0" parTransId="{0F73ABD3-995F-A140-A1DC-19255041C8C2}" sibTransId="{DE3DB205-42AC-0946-BA9F-4B6D6A2D430A}"/>
    <dgm:cxn modelId="{A9A923F8-2CD3-714B-BF49-5C255F19B18D}" srcId="{19C2EB65-615A-3042-9CAC-0A01141BDF68}" destId="{0D2C0C3D-BB7F-924F-8766-DC751A154364}" srcOrd="0" destOrd="0" parTransId="{471F1097-F7C4-EB47-A8D0-BABEEC7E464F}" sibTransId="{A295F225-D6A2-054D-ADAA-51234A9925D0}"/>
    <dgm:cxn modelId="{51336AFC-BB3E-064C-A7D5-39A1CFC9B8B1}" type="presOf" srcId="{0D2C0C3D-BB7F-924F-8766-DC751A154364}" destId="{E8374CE0-F42A-E94D-BDCA-C92639B14F09}" srcOrd="0" destOrd="0" presId="urn:microsoft.com/office/officeart/2005/8/layout/chevron1"/>
    <dgm:cxn modelId="{7560229B-615C-7B44-BC1C-CF7469323C0C}" type="presParOf" srcId="{CC4B4319-3D46-A344-B541-CE6DB7AF523F}" destId="{E8374CE0-F42A-E94D-BDCA-C92639B14F09}" srcOrd="0" destOrd="0" presId="urn:microsoft.com/office/officeart/2005/8/layout/chevron1"/>
    <dgm:cxn modelId="{B50A54FB-6069-D540-97D9-219777FCE544}" type="presParOf" srcId="{CC4B4319-3D46-A344-B541-CE6DB7AF523F}" destId="{A30D60DD-EC3C-E84B-85CA-D50FF8C7B88E}" srcOrd="1" destOrd="0" presId="urn:microsoft.com/office/officeart/2005/8/layout/chevron1"/>
    <dgm:cxn modelId="{A04B1EBF-A748-1846-B554-751C12409A7F}" type="presParOf" srcId="{CC4B4319-3D46-A344-B541-CE6DB7AF523F}" destId="{B8CAC172-030E-464C-BEDB-B77E114D332E}" srcOrd="2" destOrd="0" presId="urn:microsoft.com/office/officeart/2005/8/layout/chevron1"/>
    <dgm:cxn modelId="{0DAF2581-1F53-FF42-8A38-DE43E8BCDF0A}" type="presParOf" srcId="{CC4B4319-3D46-A344-B541-CE6DB7AF523F}" destId="{CC530B50-60C2-E24E-9E56-5F61F5468BF6}" srcOrd="3" destOrd="0" presId="urn:microsoft.com/office/officeart/2005/8/layout/chevron1"/>
    <dgm:cxn modelId="{C69EDCD0-570B-B349-BFDD-6B0C89709E24}" type="presParOf" srcId="{CC4B4319-3D46-A344-B541-CE6DB7AF523F}" destId="{DD7C71BF-E3F1-D34F-AC03-39D6F96EFA79}" srcOrd="4" destOrd="0" presId="urn:microsoft.com/office/officeart/2005/8/layout/chevron1"/>
    <dgm:cxn modelId="{D195A078-42C7-1541-A95A-2CE7109A9149}" type="presParOf" srcId="{CC4B4319-3D46-A344-B541-CE6DB7AF523F}" destId="{2464F5A3-35E4-664F-8580-97DE41836833}" srcOrd="5" destOrd="0" presId="urn:microsoft.com/office/officeart/2005/8/layout/chevron1"/>
    <dgm:cxn modelId="{6A379F04-615D-6343-B55E-58498959860C}" type="presParOf" srcId="{CC4B4319-3D46-A344-B541-CE6DB7AF523F}" destId="{3A132D40-AA2C-AF48-AAA0-CDEEBDD2CD8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CD86E2-7517-1844-9088-8405FC169A6B}">
      <dsp:nvSpPr>
        <dsp:cNvPr id="0" name=""/>
        <dsp:cNvSpPr/>
      </dsp:nvSpPr>
      <dsp:spPr>
        <a:xfrm>
          <a:off x="2069426" y="51008"/>
          <a:ext cx="2652460" cy="26524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bg1"/>
              </a:solidFill>
            </a:rPr>
            <a:t>Philosophy</a:t>
          </a:r>
        </a:p>
      </dsp:txBody>
      <dsp:txXfrm>
        <a:off x="2375479" y="408070"/>
        <a:ext cx="2040354" cy="841646"/>
      </dsp:txXfrm>
    </dsp:sp>
    <dsp:sp modelId="{6A9B4BBD-34F4-4C9F-A2CC-A19FCFF0475F}">
      <dsp:nvSpPr>
        <dsp:cNvPr id="0" name=""/>
        <dsp:cNvSpPr/>
      </dsp:nvSpPr>
      <dsp:spPr>
        <a:xfrm>
          <a:off x="3242630" y="1224212"/>
          <a:ext cx="2652460" cy="26524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bg1"/>
              </a:solidFill>
            </a:rPr>
            <a:t>Sociology</a:t>
          </a:r>
        </a:p>
      </dsp:txBody>
      <dsp:txXfrm>
        <a:off x="4670878" y="1530265"/>
        <a:ext cx="1020177" cy="2040354"/>
      </dsp:txXfrm>
    </dsp:sp>
    <dsp:sp modelId="{18FB3B98-EA5D-48AA-93BD-F56D5A2BEA8B}">
      <dsp:nvSpPr>
        <dsp:cNvPr id="0" name=""/>
        <dsp:cNvSpPr/>
      </dsp:nvSpPr>
      <dsp:spPr>
        <a:xfrm>
          <a:off x="2069426" y="2397416"/>
          <a:ext cx="2652460" cy="26524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bg1"/>
              </a:solidFill>
            </a:rPr>
            <a:t>Political Science</a:t>
          </a:r>
        </a:p>
      </dsp:txBody>
      <dsp:txXfrm>
        <a:off x="2375479" y="3851168"/>
        <a:ext cx="2040354" cy="841646"/>
      </dsp:txXfrm>
    </dsp:sp>
    <dsp:sp modelId="{9D37F902-AA52-4A04-9E9B-5BAA8FDD14F3}">
      <dsp:nvSpPr>
        <dsp:cNvPr id="0" name=""/>
        <dsp:cNvSpPr/>
      </dsp:nvSpPr>
      <dsp:spPr>
        <a:xfrm>
          <a:off x="896222" y="1224212"/>
          <a:ext cx="2652460" cy="26524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bg1"/>
              </a:solidFill>
            </a:rPr>
            <a:t>Economics</a:t>
          </a:r>
          <a:r>
            <a:rPr lang="en-GB" sz="1800" kern="1200" dirty="0"/>
            <a:t> </a:t>
          </a:r>
        </a:p>
      </dsp:txBody>
      <dsp:txXfrm>
        <a:off x="1100258" y="1530265"/>
        <a:ext cx="1020177" cy="20403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74CE0-F42A-E94D-BDCA-C92639B14F09}">
      <dsp:nvSpPr>
        <dsp:cNvPr id="0" name=""/>
        <dsp:cNvSpPr/>
      </dsp:nvSpPr>
      <dsp:spPr>
        <a:xfrm>
          <a:off x="3981" y="552456"/>
          <a:ext cx="2317713" cy="9270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1</a:t>
          </a:r>
          <a:r>
            <a:rPr lang="en-GB" sz="2000" kern="1200" baseline="30000" dirty="0"/>
            <a:t>st</a:t>
          </a:r>
          <a:r>
            <a:rPr lang="en-GB" sz="2000" kern="1200" dirty="0"/>
            <a:t> Year</a:t>
          </a:r>
          <a:br>
            <a:rPr lang="en-GB" sz="2000" kern="1200" dirty="0"/>
          </a:br>
          <a:r>
            <a:rPr lang="en-GB" sz="1400" kern="1200" dirty="0"/>
            <a:t>(Junior </a:t>
          </a:r>
          <a:br>
            <a:rPr lang="en-GB" sz="1400" kern="1200" dirty="0"/>
          </a:br>
          <a:r>
            <a:rPr lang="en-GB" sz="1400" kern="1200" dirty="0"/>
            <a:t>Fresh)</a:t>
          </a:r>
          <a:endParaRPr lang="en-GB" sz="2000" kern="1200" dirty="0"/>
        </a:p>
      </dsp:txBody>
      <dsp:txXfrm>
        <a:off x="467524" y="552456"/>
        <a:ext cx="1390628" cy="927085"/>
      </dsp:txXfrm>
    </dsp:sp>
    <dsp:sp modelId="{B8CAC172-030E-464C-BEDB-B77E114D332E}">
      <dsp:nvSpPr>
        <dsp:cNvPr id="0" name=""/>
        <dsp:cNvSpPr/>
      </dsp:nvSpPr>
      <dsp:spPr>
        <a:xfrm>
          <a:off x="2089923" y="552456"/>
          <a:ext cx="2317713" cy="9270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2</a:t>
          </a:r>
          <a:r>
            <a:rPr lang="en-GB" sz="2000" kern="1200" baseline="30000" dirty="0"/>
            <a:t>nd</a:t>
          </a:r>
          <a:r>
            <a:rPr lang="en-GB" sz="2000" kern="1200" dirty="0"/>
            <a:t> Year</a:t>
          </a:r>
          <a:br>
            <a:rPr lang="en-GB" sz="2000" kern="1200" dirty="0"/>
          </a:br>
          <a:r>
            <a:rPr lang="en-GB" sz="1400" kern="1200" dirty="0"/>
            <a:t>(Senior </a:t>
          </a:r>
          <a:br>
            <a:rPr lang="en-GB" sz="1400" kern="1200" dirty="0"/>
          </a:br>
          <a:r>
            <a:rPr lang="en-GB" sz="1400" kern="1200" dirty="0"/>
            <a:t>Fresh)</a:t>
          </a:r>
        </a:p>
      </dsp:txBody>
      <dsp:txXfrm>
        <a:off x="2553466" y="552456"/>
        <a:ext cx="1390628" cy="927085"/>
      </dsp:txXfrm>
    </dsp:sp>
    <dsp:sp modelId="{DD7C71BF-E3F1-D34F-AC03-39D6F96EFA79}">
      <dsp:nvSpPr>
        <dsp:cNvPr id="0" name=""/>
        <dsp:cNvSpPr/>
      </dsp:nvSpPr>
      <dsp:spPr>
        <a:xfrm>
          <a:off x="4175866" y="552456"/>
          <a:ext cx="2317713" cy="9270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3</a:t>
          </a:r>
          <a:r>
            <a:rPr lang="en-GB" sz="2000" kern="1200" baseline="30000" dirty="0"/>
            <a:t>rd</a:t>
          </a:r>
          <a:r>
            <a:rPr lang="en-GB" sz="2000" kern="1200" dirty="0"/>
            <a:t> Year</a:t>
          </a:r>
          <a:br>
            <a:rPr lang="en-GB" sz="2000" kern="1200" dirty="0"/>
          </a:br>
          <a:r>
            <a:rPr lang="en-GB" sz="1400" kern="1200" dirty="0"/>
            <a:t>(Junior </a:t>
          </a:r>
          <a:br>
            <a:rPr lang="en-GB" sz="1400" kern="1200" dirty="0"/>
          </a:br>
          <a:r>
            <a:rPr lang="en-GB" sz="1400" kern="1200" dirty="0"/>
            <a:t>Sophister)</a:t>
          </a:r>
        </a:p>
      </dsp:txBody>
      <dsp:txXfrm>
        <a:off x="4639409" y="552456"/>
        <a:ext cx="1390628" cy="927085"/>
      </dsp:txXfrm>
    </dsp:sp>
    <dsp:sp modelId="{3A132D40-AA2C-AF48-AAA0-CDEEBDD2CD8E}">
      <dsp:nvSpPr>
        <dsp:cNvPr id="0" name=""/>
        <dsp:cNvSpPr/>
      </dsp:nvSpPr>
      <dsp:spPr>
        <a:xfrm>
          <a:off x="6261808" y="552456"/>
          <a:ext cx="2317713" cy="9270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4</a:t>
          </a:r>
          <a:r>
            <a:rPr lang="en-GB" sz="2000" kern="1200" baseline="30000" dirty="0"/>
            <a:t>th</a:t>
          </a:r>
          <a:r>
            <a:rPr lang="en-GB" sz="2000" kern="1200" dirty="0"/>
            <a:t> Year</a:t>
          </a:r>
          <a:br>
            <a:rPr lang="en-GB" sz="2000" kern="1200" dirty="0"/>
          </a:br>
          <a:r>
            <a:rPr lang="en-GB" sz="1400" kern="1200" dirty="0"/>
            <a:t>(Senior Sophister)</a:t>
          </a:r>
        </a:p>
      </dsp:txBody>
      <dsp:txXfrm>
        <a:off x="6725351" y="552456"/>
        <a:ext cx="1390628" cy="9270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74CE0-F42A-E94D-BDCA-C92639B14F09}">
      <dsp:nvSpPr>
        <dsp:cNvPr id="0" name=""/>
        <dsp:cNvSpPr/>
      </dsp:nvSpPr>
      <dsp:spPr>
        <a:xfrm>
          <a:off x="3981" y="151122"/>
          <a:ext cx="2317713" cy="9270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1</a:t>
          </a:r>
          <a:r>
            <a:rPr lang="en-GB" sz="2000" kern="1200" baseline="30000" dirty="0"/>
            <a:t>st</a:t>
          </a:r>
          <a:r>
            <a:rPr lang="en-GB" sz="2000" kern="1200" dirty="0"/>
            <a:t> Year</a:t>
          </a:r>
          <a:br>
            <a:rPr lang="en-GB" sz="2000" kern="1200" dirty="0"/>
          </a:br>
          <a:r>
            <a:rPr lang="en-GB" sz="1400" kern="1200" dirty="0"/>
            <a:t>(Junior </a:t>
          </a:r>
          <a:br>
            <a:rPr lang="en-GB" sz="1400" kern="1200" dirty="0"/>
          </a:br>
          <a:r>
            <a:rPr lang="en-GB" sz="1400" kern="1200" dirty="0"/>
            <a:t>Fresh)</a:t>
          </a:r>
          <a:endParaRPr lang="en-GB" sz="2000" kern="1200" dirty="0"/>
        </a:p>
      </dsp:txBody>
      <dsp:txXfrm>
        <a:off x="467524" y="151122"/>
        <a:ext cx="1390628" cy="927085"/>
      </dsp:txXfrm>
    </dsp:sp>
    <dsp:sp modelId="{B8CAC172-030E-464C-BEDB-B77E114D332E}">
      <dsp:nvSpPr>
        <dsp:cNvPr id="0" name=""/>
        <dsp:cNvSpPr/>
      </dsp:nvSpPr>
      <dsp:spPr>
        <a:xfrm>
          <a:off x="2089923" y="151122"/>
          <a:ext cx="2317713" cy="927085"/>
        </a:xfrm>
        <a:prstGeom prst="chevron">
          <a:avLst/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2</a:t>
          </a:r>
          <a:r>
            <a:rPr lang="en-GB" sz="2000" kern="1200" baseline="30000" dirty="0"/>
            <a:t>nd</a:t>
          </a:r>
          <a:r>
            <a:rPr lang="en-GB" sz="2000" kern="1200" dirty="0"/>
            <a:t> Year</a:t>
          </a:r>
          <a:br>
            <a:rPr lang="en-GB" sz="2000" kern="1200" dirty="0"/>
          </a:br>
          <a:r>
            <a:rPr lang="en-GB" sz="1400" kern="1200" dirty="0"/>
            <a:t>(Senior </a:t>
          </a:r>
          <a:br>
            <a:rPr lang="en-GB" sz="1400" kern="1200" dirty="0"/>
          </a:br>
          <a:r>
            <a:rPr lang="en-GB" sz="1400" kern="1200" dirty="0"/>
            <a:t>Fresh)</a:t>
          </a:r>
        </a:p>
      </dsp:txBody>
      <dsp:txXfrm>
        <a:off x="2553466" y="151122"/>
        <a:ext cx="1390628" cy="927085"/>
      </dsp:txXfrm>
    </dsp:sp>
    <dsp:sp modelId="{DD7C71BF-E3F1-D34F-AC03-39D6F96EFA79}">
      <dsp:nvSpPr>
        <dsp:cNvPr id="0" name=""/>
        <dsp:cNvSpPr/>
      </dsp:nvSpPr>
      <dsp:spPr>
        <a:xfrm>
          <a:off x="4175866" y="151122"/>
          <a:ext cx="2317713" cy="927085"/>
        </a:xfrm>
        <a:prstGeom prst="chevron">
          <a:avLst/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3</a:t>
          </a:r>
          <a:r>
            <a:rPr lang="en-GB" sz="2000" kern="1200" baseline="30000" dirty="0"/>
            <a:t>rd</a:t>
          </a:r>
          <a:r>
            <a:rPr lang="en-GB" sz="2000" kern="1200" dirty="0"/>
            <a:t> Year</a:t>
          </a:r>
          <a:br>
            <a:rPr lang="en-GB" sz="2000" kern="1200" dirty="0"/>
          </a:br>
          <a:r>
            <a:rPr lang="en-GB" sz="1400" kern="1200" dirty="0"/>
            <a:t>(Junior </a:t>
          </a:r>
          <a:br>
            <a:rPr lang="en-GB" sz="1400" kern="1200" dirty="0"/>
          </a:br>
          <a:r>
            <a:rPr lang="en-GB" sz="1400" kern="1200" dirty="0"/>
            <a:t>Sophister)</a:t>
          </a:r>
        </a:p>
      </dsp:txBody>
      <dsp:txXfrm>
        <a:off x="4639409" y="151122"/>
        <a:ext cx="1390628" cy="927085"/>
      </dsp:txXfrm>
    </dsp:sp>
    <dsp:sp modelId="{3A132D40-AA2C-AF48-AAA0-CDEEBDD2CD8E}">
      <dsp:nvSpPr>
        <dsp:cNvPr id="0" name=""/>
        <dsp:cNvSpPr/>
      </dsp:nvSpPr>
      <dsp:spPr>
        <a:xfrm>
          <a:off x="6261808" y="151122"/>
          <a:ext cx="2317713" cy="927085"/>
        </a:xfrm>
        <a:prstGeom prst="chevron">
          <a:avLst/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4</a:t>
          </a:r>
          <a:r>
            <a:rPr lang="en-GB" sz="2000" kern="1200" baseline="30000" dirty="0"/>
            <a:t>th</a:t>
          </a:r>
          <a:r>
            <a:rPr lang="en-GB" sz="2000" kern="1200" dirty="0"/>
            <a:t> Year</a:t>
          </a:r>
          <a:br>
            <a:rPr lang="en-GB" sz="2000" kern="1200" dirty="0"/>
          </a:br>
          <a:r>
            <a:rPr lang="en-GB" sz="1400" kern="1200" dirty="0"/>
            <a:t>(Senior Sophister)</a:t>
          </a:r>
        </a:p>
      </dsp:txBody>
      <dsp:txXfrm>
        <a:off x="6725351" y="151122"/>
        <a:ext cx="1390628" cy="9270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74CE0-F42A-E94D-BDCA-C92639B14F09}">
      <dsp:nvSpPr>
        <dsp:cNvPr id="0" name=""/>
        <dsp:cNvSpPr/>
      </dsp:nvSpPr>
      <dsp:spPr>
        <a:xfrm>
          <a:off x="3981" y="245950"/>
          <a:ext cx="2317713" cy="927085"/>
        </a:xfrm>
        <a:prstGeom prst="chevron">
          <a:avLst/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1</a:t>
          </a:r>
          <a:r>
            <a:rPr lang="en-GB" sz="2000" kern="1200" baseline="30000" dirty="0"/>
            <a:t>st</a:t>
          </a:r>
          <a:r>
            <a:rPr lang="en-GB" sz="2000" kern="1200" dirty="0"/>
            <a:t> Year</a:t>
          </a:r>
          <a:br>
            <a:rPr lang="en-GB" sz="2000" kern="1200" dirty="0"/>
          </a:br>
          <a:r>
            <a:rPr lang="en-GB" sz="1400" kern="1200" dirty="0"/>
            <a:t>(Junior </a:t>
          </a:r>
          <a:br>
            <a:rPr lang="en-GB" sz="1400" kern="1200" dirty="0"/>
          </a:br>
          <a:r>
            <a:rPr lang="en-GB" sz="1400" kern="1200" dirty="0"/>
            <a:t>Fresh)</a:t>
          </a:r>
          <a:endParaRPr lang="en-GB" sz="2000" kern="1200" dirty="0"/>
        </a:p>
      </dsp:txBody>
      <dsp:txXfrm>
        <a:off x="467524" y="245950"/>
        <a:ext cx="1390628" cy="927085"/>
      </dsp:txXfrm>
    </dsp:sp>
    <dsp:sp modelId="{B8CAC172-030E-464C-BEDB-B77E114D332E}">
      <dsp:nvSpPr>
        <dsp:cNvPr id="0" name=""/>
        <dsp:cNvSpPr/>
      </dsp:nvSpPr>
      <dsp:spPr>
        <a:xfrm>
          <a:off x="2089923" y="245950"/>
          <a:ext cx="2317713" cy="927085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2</a:t>
          </a:r>
          <a:r>
            <a:rPr lang="en-GB" sz="2000" kern="1200" baseline="30000" dirty="0"/>
            <a:t>nd</a:t>
          </a:r>
          <a:r>
            <a:rPr lang="en-GB" sz="2000" kern="1200" dirty="0"/>
            <a:t> Year</a:t>
          </a:r>
          <a:br>
            <a:rPr lang="en-GB" sz="2000" kern="1200" dirty="0"/>
          </a:br>
          <a:r>
            <a:rPr lang="en-GB" sz="1400" kern="1200" dirty="0"/>
            <a:t>(Senior </a:t>
          </a:r>
          <a:br>
            <a:rPr lang="en-GB" sz="1400" kern="1200" dirty="0"/>
          </a:br>
          <a:r>
            <a:rPr lang="en-GB" sz="1400" kern="1200" dirty="0"/>
            <a:t>Fresh)</a:t>
          </a:r>
        </a:p>
      </dsp:txBody>
      <dsp:txXfrm>
        <a:off x="2553466" y="245950"/>
        <a:ext cx="1390628" cy="927085"/>
      </dsp:txXfrm>
    </dsp:sp>
    <dsp:sp modelId="{DD7C71BF-E3F1-D34F-AC03-39D6F96EFA79}">
      <dsp:nvSpPr>
        <dsp:cNvPr id="0" name=""/>
        <dsp:cNvSpPr/>
      </dsp:nvSpPr>
      <dsp:spPr>
        <a:xfrm>
          <a:off x="4175866" y="245950"/>
          <a:ext cx="2317713" cy="927085"/>
        </a:xfrm>
        <a:prstGeom prst="chevron">
          <a:avLst/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3</a:t>
          </a:r>
          <a:r>
            <a:rPr lang="en-GB" sz="2000" kern="1200" baseline="30000" dirty="0"/>
            <a:t>rd</a:t>
          </a:r>
          <a:r>
            <a:rPr lang="en-GB" sz="2000" kern="1200" dirty="0"/>
            <a:t> Year</a:t>
          </a:r>
          <a:br>
            <a:rPr lang="en-GB" sz="2000" kern="1200" dirty="0"/>
          </a:br>
          <a:r>
            <a:rPr lang="en-GB" sz="1400" kern="1200" dirty="0"/>
            <a:t>(Junior </a:t>
          </a:r>
          <a:br>
            <a:rPr lang="en-GB" sz="1400" kern="1200" dirty="0"/>
          </a:br>
          <a:r>
            <a:rPr lang="en-GB" sz="1400" kern="1200" dirty="0"/>
            <a:t>Sophister)</a:t>
          </a:r>
        </a:p>
      </dsp:txBody>
      <dsp:txXfrm>
        <a:off x="4639409" y="245950"/>
        <a:ext cx="1390628" cy="927085"/>
      </dsp:txXfrm>
    </dsp:sp>
    <dsp:sp modelId="{3A132D40-AA2C-AF48-AAA0-CDEEBDD2CD8E}">
      <dsp:nvSpPr>
        <dsp:cNvPr id="0" name=""/>
        <dsp:cNvSpPr/>
      </dsp:nvSpPr>
      <dsp:spPr>
        <a:xfrm>
          <a:off x="6261808" y="245950"/>
          <a:ext cx="2317713" cy="927085"/>
        </a:xfrm>
        <a:prstGeom prst="chevron">
          <a:avLst/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4</a:t>
          </a:r>
          <a:r>
            <a:rPr lang="en-GB" sz="2000" kern="1200" baseline="30000" dirty="0"/>
            <a:t>th</a:t>
          </a:r>
          <a:r>
            <a:rPr lang="en-GB" sz="2000" kern="1200" dirty="0"/>
            <a:t> Year</a:t>
          </a:r>
          <a:br>
            <a:rPr lang="en-GB" sz="2000" kern="1200" dirty="0"/>
          </a:br>
          <a:r>
            <a:rPr lang="en-GB" sz="1400" kern="1200" dirty="0"/>
            <a:t>(Senior Sophister)</a:t>
          </a:r>
        </a:p>
      </dsp:txBody>
      <dsp:txXfrm>
        <a:off x="6725351" y="245950"/>
        <a:ext cx="1390628" cy="9270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74CE0-F42A-E94D-BDCA-C92639B14F09}">
      <dsp:nvSpPr>
        <dsp:cNvPr id="0" name=""/>
        <dsp:cNvSpPr/>
      </dsp:nvSpPr>
      <dsp:spPr>
        <a:xfrm>
          <a:off x="3981" y="140139"/>
          <a:ext cx="2317713" cy="927085"/>
        </a:xfrm>
        <a:prstGeom prst="chevron">
          <a:avLst/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1</a:t>
          </a:r>
          <a:r>
            <a:rPr lang="en-GB" sz="2000" kern="1200" baseline="30000" dirty="0"/>
            <a:t>st</a:t>
          </a:r>
          <a:r>
            <a:rPr lang="en-GB" sz="2000" kern="1200" dirty="0"/>
            <a:t> Year</a:t>
          </a:r>
          <a:br>
            <a:rPr lang="en-GB" sz="2000" kern="1200" dirty="0"/>
          </a:br>
          <a:r>
            <a:rPr lang="en-GB" sz="1400" kern="1200" dirty="0"/>
            <a:t>(Junior </a:t>
          </a:r>
          <a:br>
            <a:rPr lang="en-GB" sz="1400" kern="1200" dirty="0"/>
          </a:br>
          <a:r>
            <a:rPr lang="en-GB" sz="1400" kern="1200" dirty="0"/>
            <a:t>Fresh)</a:t>
          </a:r>
          <a:endParaRPr lang="en-GB" sz="2000" kern="1200" dirty="0"/>
        </a:p>
      </dsp:txBody>
      <dsp:txXfrm>
        <a:off x="467524" y="140139"/>
        <a:ext cx="1390628" cy="927085"/>
      </dsp:txXfrm>
    </dsp:sp>
    <dsp:sp modelId="{B8CAC172-030E-464C-BEDB-B77E114D332E}">
      <dsp:nvSpPr>
        <dsp:cNvPr id="0" name=""/>
        <dsp:cNvSpPr/>
      </dsp:nvSpPr>
      <dsp:spPr>
        <a:xfrm>
          <a:off x="2089923" y="140139"/>
          <a:ext cx="2317713" cy="927085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2</a:t>
          </a:r>
          <a:r>
            <a:rPr lang="en-GB" sz="2000" kern="1200" baseline="30000" dirty="0"/>
            <a:t>nd</a:t>
          </a:r>
          <a:r>
            <a:rPr lang="en-GB" sz="2000" kern="1200" dirty="0"/>
            <a:t> Year</a:t>
          </a:r>
          <a:br>
            <a:rPr lang="en-GB" sz="2000" kern="1200" dirty="0"/>
          </a:br>
          <a:r>
            <a:rPr lang="en-GB" sz="1400" kern="1200" dirty="0"/>
            <a:t>(Senior </a:t>
          </a:r>
          <a:br>
            <a:rPr lang="en-GB" sz="1400" kern="1200" dirty="0"/>
          </a:br>
          <a:r>
            <a:rPr lang="en-GB" sz="1400" kern="1200" dirty="0"/>
            <a:t>Fresh)</a:t>
          </a:r>
        </a:p>
      </dsp:txBody>
      <dsp:txXfrm>
        <a:off x="2553466" y="140139"/>
        <a:ext cx="1390628" cy="927085"/>
      </dsp:txXfrm>
    </dsp:sp>
    <dsp:sp modelId="{DD7C71BF-E3F1-D34F-AC03-39D6F96EFA79}">
      <dsp:nvSpPr>
        <dsp:cNvPr id="0" name=""/>
        <dsp:cNvSpPr/>
      </dsp:nvSpPr>
      <dsp:spPr>
        <a:xfrm>
          <a:off x="4175866" y="140139"/>
          <a:ext cx="2317713" cy="927085"/>
        </a:xfrm>
        <a:prstGeom prst="chevron">
          <a:avLst/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3</a:t>
          </a:r>
          <a:r>
            <a:rPr lang="en-GB" sz="2000" kern="1200" baseline="30000" dirty="0"/>
            <a:t>rd</a:t>
          </a:r>
          <a:r>
            <a:rPr lang="en-GB" sz="2000" kern="1200" dirty="0"/>
            <a:t> Year</a:t>
          </a:r>
          <a:br>
            <a:rPr lang="en-GB" sz="2000" kern="1200" dirty="0"/>
          </a:br>
          <a:r>
            <a:rPr lang="en-GB" sz="1400" kern="1200" dirty="0"/>
            <a:t>(Junior </a:t>
          </a:r>
          <a:br>
            <a:rPr lang="en-GB" sz="1400" kern="1200" dirty="0"/>
          </a:br>
          <a:r>
            <a:rPr lang="en-GB" sz="1400" kern="1200" dirty="0"/>
            <a:t>Sophister)</a:t>
          </a:r>
        </a:p>
      </dsp:txBody>
      <dsp:txXfrm>
        <a:off x="4639409" y="140139"/>
        <a:ext cx="1390628" cy="927085"/>
      </dsp:txXfrm>
    </dsp:sp>
    <dsp:sp modelId="{3A132D40-AA2C-AF48-AAA0-CDEEBDD2CD8E}">
      <dsp:nvSpPr>
        <dsp:cNvPr id="0" name=""/>
        <dsp:cNvSpPr/>
      </dsp:nvSpPr>
      <dsp:spPr>
        <a:xfrm>
          <a:off x="6261808" y="140139"/>
          <a:ext cx="2317713" cy="927085"/>
        </a:xfrm>
        <a:prstGeom prst="chevron">
          <a:avLst/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4</a:t>
          </a:r>
          <a:r>
            <a:rPr lang="en-GB" sz="2000" kern="1200" baseline="30000" dirty="0"/>
            <a:t>th</a:t>
          </a:r>
          <a:r>
            <a:rPr lang="en-GB" sz="2000" kern="1200" dirty="0"/>
            <a:t> Year</a:t>
          </a:r>
          <a:br>
            <a:rPr lang="en-GB" sz="2000" kern="1200" dirty="0"/>
          </a:br>
          <a:r>
            <a:rPr lang="en-GB" sz="1400" kern="1200" dirty="0"/>
            <a:t>(Senior Sophister)</a:t>
          </a:r>
        </a:p>
      </dsp:txBody>
      <dsp:txXfrm>
        <a:off x="6725351" y="140139"/>
        <a:ext cx="1390628" cy="9270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74CE0-F42A-E94D-BDCA-C92639B14F09}">
      <dsp:nvSpPr>
        <dsp:cNvPr id="0" name=""/>
        <dsp:cNvSpPr/>
      </dsp:nvSpPr>
      <dsp:spPr>
        <a:xfrm>
          <a:off x="3981" y="146057"/>
          <a:ext cx="2317713" cy="927085"/>
        </a:xfrm>
        <a:prstGeom prst="chevron">
          <a:avLst/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1</a:t>
          </a:r>
          <a:r>
            <a:rPr lang="en-GB" sz="2000" kern="1200" baseline="30000" dirty="0"/>
            <a:t>st</a:t>
          </a:r>
          <a:r>
            <a:rPr lang="en-GB" sz="2000" kern="1200" dirty="0"/>
            <a:t> Year</a:t>
          </a:r>
          <a:br>
            <a:rPr lang="en-GB" sz="2000" kern="1200" dirty="0"/>
          </a:br>
          <a:r>
            <a:rPr lang="en-GB" sz="1400" kern="1200" dirty="0"/>
            <a:t>(Junior </a:t>
          </a:r>
          <a:br>
            <a:rPr lang="en-GB" sz="1400" kern="1200" dirty="0"/>
          </a:br>
          <a:r>
            <a:rPr lang="en-GB" sz="1400" kern="1200" dirty="0"/>
            <a:t>Fresh)</a:t>
          </a:r>
          <a:endParaRPr lang="en-GB" sz="2000" kern="1200" dirty="0"/>
        </a:p>
      </dsp:txBody>
      <dsp:txXfrm>
        <a:off x="467524" y="146057"/>
        <a:ext cx="1390628" cy="927085"/>
      </dsp:txXfrm>
    </dsp:sp>
    <dsp:sp modelId="{B8CAC172-030E-464C-BEDB-B77E114D332E}">
      <dsp:nvSpPr>
        <dsp:cNvPr id="0" name=""/>
        <dsp:cNvSpPr/>
      </dsp:nvSpPr>
      <dsp:spPr>
        <a:xfrm>
          <a:off x="2089923" y="146057"/>
          <a:ext cx="2317713" cy="927085"/>
        </a:xfrm>
        <a:prstGeom prst="chevron">
          <a:avLst/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2</a:t>
          </a:r>
          <a:r>
            <a:rPr lang="en-GB" sz="2000" kern="1200" baseline="30000" dirty="0"/>
            <a:t>nd</a:t>
          </a:r>
          <a:r>
            <a:rPr lang="en-GB" sz="2000" kern="1200" dirty="0"/>
            <a:t> Year</a:t>
          </a:r>
          <a:br>
            <a:rPr lang="en-GB" sz="2000" kern="1200" dirty="0"/>
          </a:br>
          <a:r>
            <a:rPr lang="en-GB" sz="1400" kern="1200" dirty="0"/>
            <a:t>(Senior </a:t>
          </a:r>
          <a:br>
            <a:rPr lang="en-GB" sz="1400" kern="1200" dirty="0"/>
          </a:br>
          <a:r>
            <a:rPr lang="en-GB" sz="1400" kern="1200" dirty="0"/>
            <a:t>Fresh)</a:t>
          </a:r>
        </a:p>
      </dsp:txBody>
      <dsp:txXfrm>
        <a:off x="2553466" y="146057"/>
        <a:ext cx="1390628" cy="927085"/>
      </dsp:txXfrm>
    </dsp:sp>
    <dsp:sp modelId="{DD7C71BF-E3F1-D34F-AC03-39D6F96EFA79}">
      <dsp:nvSpPr>
        <dsp:cNvPr id="0" name=""/>
        <dsp:cNvSpPr/>
      </dsp:nvSpPr>
      <dsp:spPr>
        <a:xfrm>
          <a:off x="4175866" y="146057"/>
          <a:ext cx="2317713" cy="927085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3</a:t>
          </a:r>
          <a:r>
            <a:rPr lang="en-GB" sz="2000" kern="1200" baseline="30000" dirty="0"/>
            <a:t>rd</a:t>
          </a:r>
          <a:r>
            <a:rPr lang="en-GB" sz="2000" kern="1200" dirty="0"/>
            <a:t> Year</a:t>
          </a:r>
          <a:br>
            <a:rPr lang="en-GB" sz="2000" kern="1200" dirty="0"/>
          </a:br>
          <a:r>
            <a:rPr lang="en-GB" sz="1400" kern="1200" dirty="0"/>
            <a:t>(Junior </a:t>
          </a:r>
          <a:br>
            <a:rPr lang="en-GB" sz="1400" kern="1200" dirty="0"/>
          </a:br>
          <a:r>
            <a:rPr lang="en-GB" sz="1400" kern="1200" dirty="0"/>
            <a:t>Sophister)</a:t>
          </a:r>
        </a:p>
      </dsp:txBody>
      <dsp:txXfrm>
        <a:off x="4639409" y="146057"/>
        <a:ext cx="1390628" cy="927085"/>
      </dsp:txXfrm>
    </dsp:sp>
    <dsp:sp modelId="{3A132D40-AA2C-AF48-AAA0-CDEEBDD2CD8E}">
      <dsp:nvSpPr>
        <dsp:cNvPr id="0" name=""/>
        <dsp:cNvSpPr/>
      </dsp:nvSpPr>
      <dsp:spPr>
        <a:xfrm>
          <a:off x="6261808" y="146057"/>
          <a:ext cx="2317713" cy="927085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4</a:t>
          </a:r>
          <a:r>
            <a:rPr lang="en-GB" sz="2000" kern="1200" baseline="30000" dirty="0"/>
            <a:t>th</a:t>
          </a:r>
          <a:r>
            <a:rPr lang="en-GB" sz="2000" kern="1200" dirty="0"/>
            <a:t> Year</a:t>
          </a:r>
          <a:br>
            <a:rPr lang="en-GB" sz="2000" kern="1200" dirty="0"/>
          </a:br>
          <a:r>
            <a:rPr lang="en-GB" sz="1400" kern="1200" dirty="0"/>
            <a:t>(Senior Sophister)</a:t>
          </a:r>
        </a:p>
      </dsp:txBody>
      <dsp:txXfrm>
        <a:off x="6725351" y="146057"/>
        <a:ext cx="1390628" cy="9270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971" y="4724956"/>
            <a:ext cx="4908331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22876" y="9449911"/>
            <a:ext cx="835124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fld id="{49DD4D23-C98A-435E-AE88-9061F8349B0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03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83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021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850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648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842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515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347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335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056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393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3052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877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882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" t="3974" r="3958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4" y="3715200"/>
            <a:ext cx="7500939" cy="554850"/>
          </a:xfrm>
        </p:spPr>
        <p:txBody>
          <a:bodyPr/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5" y="4289400"/>
            <a:ext cx="7500938" cy="361800"/>
          </a:xfrm>
        </p:spPr>
        <p:txBody>
          <a:bodyPr/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525798"/>
            <a:ext cx="3020400" cy="807254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828675" y="5481750"/>
            <a:ext cx="4679325" cy="979374"/>
          </a:xfrm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567"/>
              </a:spcBef>
              <a:buNone/>
              <a:defRPr sz="14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 sz="14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33279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28675" y="1881075"/>
            <a:ext cx="7500938" cy="4040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28675" y="914400"/>
            <a:ext cx="7500938" cy="276225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3000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2 Column Content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819775"/>
            <a:ext cx="9144000" cy="1036637"/>
          </a:xfrm>
          <a:prstGeom prst="rect">
            <a:avLst/>
          </a:prstGeom>
          <a:solidFill>
            <a:srgbClr val="0E73B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27075" indent="0" algn="l"/>
            <a:endParaRPr lang="en-GB" sz="10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13" y="6046348"/>
            <a:ext cx="2060224" cy="550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28675" y="914400"/>
            <a:ext cx="7500938" cy="276225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438275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28675" y="1881075"/>
            <a:ext cx="7500938" cy="4040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9210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&amp; 2 Column Content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819775"/>
            <a:ext cx="9144000" cy="1036637"/>
          </a:xfrm>
          <a:prstGeom prst="rect">
            <a:avLst/>
          </a:prstGeom>
          <a:solidFill>
            <a:srgbClr val="0E73B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27075" indent="0" algn="l"/>
            <a:endParaRPr lang="en-GB" sz="10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13" y="6046348"/>
            <a:ext cx="2060224" cy="550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28676" y="1881075"/>
            <a:ext cx="3933824" cy="3163365"/>
          </a:xfrm>
        </p:spPr>
        <p:txBody>
          <a:bodyPr/>
          <a:lstStyle>
            <a:lvl1pPr marL="276225" indent="-276225">
              <a:spcBef>
                <a:spcPts val="900"/>
              </a:spcBef>
              <a:buClr>
                <a:schemeClr val="tx2"/>
              </a:buClr>
              <a:buFont typeface="Arial" panose="020B0604020202020204" pitchFamily="34" charset="0"/>
              <a:buChar char="‒"/>
              <a:defRPr sz="1400" b="0"/>
            </a:lvl1pPr>
            <a:lvl2pPr marL="625475" indent="-233363">
              <a:buFont typeface="Arial" panose="020B0604020202020204" pitchFamily="34" charset="0"/>
              <a:buChar char="•"/>
              <a:defRPr sz="1400"/>
            </a:lvl2pPr>
            <a:lvl3pPr marL="912813" indent="-222250">
              <a:defRPr sz="1400"/>
            </a:lvl3pPr>
            <a:lvl4pPr marL="1128713" indent="-190500">
              <a:defRPr sz="1400"/>
            </a:lvl4pPr>
            <a:lvl5pPr marL="1439863" indent="-185738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28675" y="914400"/>
            <a:ext cx="7500938" cy="276225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438275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914901" y="1881075"/>
            <a:ext cx="3934800" cy="3163365"/>
          </a:xfrm>
        </p:spPr>
        <p:txBody>
          <a:bodyPr/>
          <a:lstStyle>
            <a:lvl1pPr marL="276225" indent="-276225">
              <a:spcBef>
                <a:spcPts val="900"/>
              </a:spcBef>
              <a:buClr>
                <a:schemeClr val="tx2"/>
              </a:buClr>
              <a:buFont typeface="Arial" panose="020B0604020202020204" pitchFamily="34" charset="0"/>
              <a:buChar char="‒"/>
              <a:defRPr sz="1400" b="0"/>
            </a:lvl1pPr>
            <a:lvl2pPr marL="625475" indent="-233363">
              <a:buFont typeface="Arial" panose="020B0604020202020204" pitchFamily="34" charset="0"/>
              <a:buChar char="•"/>
              <a:defRPr sz="1400"/>
            </a:lvl2pPr>
            <a:lvl3pPr marL="912813" indent="-222250">
              <a:defRPr sz="1400"/>
            </a:lvl3pPr>
            <a:lvl4pPr marL="1128713" indent="-190500">
              <a:defRPr sz="1400"/>
            </a:lvl4pPr>
            <a:lvl5pPr marL="1439863" indent="-185738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91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939200" y="1438275"/>
            <a:ext cx="4204800" cy="5076825"/>
          </a:xfrm>
          <a:solidFill>
            <a:schemeClr val="accent4"/>
          </a:solidFill>
        </p:spPr>
        <p:txBody>
          <a:bodyPr tIns="0" anchor="ctr" anchorCtr="0"/>
          <a:lstStyle>
            <a:lvl1pPr algn="ctr">
              <a:defRPr sz="1600" b="0">
                <a:solidFill>
                  <a:schemeClr val="accent3"/>
                </a:solidFill>
              </a:defRPr>
            </a:lvl1pPr>
          </a:lstStyle>
          <a:p>
            <a:r>
              <a:rPr lang="en-GB"/>
              <a:t>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28675" y="1905000"/>
            <a:ext cx="3819525" cy="3987688"/>
          </a:xfrm>
        </p:spPr>
        <p:txBody>
          <a:bodyPr/>
          <a:lstStyle>
            <a:lvl1pPr marL="238125" indent="-238125">
              <a:spcBef>
                <a:spcPts val="85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1400" b="0"/>
            </a:lvl1pPr>
            <a:lvl2pPr marL="503238" indent="-207963">
              <a:spcBef>
                <a:spcPts val="0"/>
              </a:spcBef>
              <a:spcAft>
                <a:spcPts val="567"/>
              </a:spcAft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28675" y="914400"/>
            <a:ext cx="7500938" cy="276225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0E73B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27075" indent="0" algn="l"/>
            <a:r>
              <a:rPr lang="en-GB" sz="1000" b="1"/>
              <a:t>Trinity College Dublin, </a:t>
            </a:r>
            <a:r>
              <a:rPr lang="en-GB" sz="1000"/>
              <a:t>The University of Dublin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438275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368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38275"/>
            <a:ext cx="9144000" cy="5076825"/>
          </a:xfrm>
          <a:solidFill>
            <a:schemeClr val="accent4"/>
          </a:solidFill>
        </p:spPr>
        <p:txBody>
          <a:bodyPr tIns="0" anchor="ctr" anchorCtr="0"/>
          <a:lstStyle>
            <a:lvl1pPr algn="ctr">
              <a:defRPr sz="1600" b="0">
                <a:solidFill>
                  <a:schemeClr val="accent3"/>
                </a:solidFill>
              </a:defRPr>
            </a:lvl1pPr>
          </a:lstStyle>
          <a:p>
            <a:r>
              <a:rPr lang="en-GB"/>
              <a:t>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28675" y="914400"/>
            <a:ext cx="7500938" cy="276225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0E73B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27075" indent="0" algn="l"/>
            <a:r>
              <a:rPr lang="en-GB" sz="1000" b="1"/>
              <a:t>Trinity College Dublin, </a:t>
            </a:r>
            <a:r>
              <a:rPr lang="en-GB" sz="1000"/>
              <a:t>The University of Dublin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438275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617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" t="3974" r="3958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525798"/>
            <a:ext cx="3020400" cy="8072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4" y="3715200"/>
            <a:ext cx="7500939" cy="554850"/>
          </a:xfrm>
        </p:spPr>
        <p:txBody>
          <a:bodyPr/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789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743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6051" y="1889377"/>
            <a:ext cx="3748404" cy="3950971"/>
          </a:xfrm>
          <a:prstGeom prst="rect">
            <a:avLst/>
          </a:prstGeom>
        </p:spPr>
        <p:txBody>
          <a:bodyPr/>
          <a:lstStyle>
            <a:lvl1pPr>
              <a:defRPr sz="15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b="0" dirty="0"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682C1-CEFE-4750-9519-48598D25D71A}" type="datetimeFigureOut">
              <a:rPr lang="en-US"/>
              <a:pPr>
                <a:defRPr/>
              </a:pPr>
              <a:t>9/19/2024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7266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8674" y="360000"/>
            <a:ext cx="7500939" cy="5616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871551"/>
            <a:ext cx="7500938" cy="4096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0E73B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27075" indent="0" algn="l"/>
            <a:r>
              <a:rPr lang="en-GB" sz="1000" b="1"/>
              <a:t>Trinity College Dublin, </a:t>
            </a:r>
            <a:r>
              <a:rPr lang="en-GB" sz="1000"/>
              <a:t>The University of Dublin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438275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06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60" r:id="rId3"/>
    <p:sldLayoutId id="2147483661" r:id="rId4"/>
    <p:sldLayoutId id="2147483657" r:id="rId5"/>
    <p:sldLayoutId id="2147483658" r:id="rId6"/>
    <p:sldLayoutId id="2147483659" r:id="rId7"/>
    <p:sldLayoutId id="2147483654" r:id="rId8"/>
    <p:sldLayoutId id="2147483662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417"/>
        </a:spcBef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17500" indent="-317500" algn="l" defTabSz="914400" rtl="0" eaLnBrk="1" latinLnBrk="0" hangingPunct="1">
        <a:spcBef>
          <a:spcPts val="1134"/>
        </a:spcBef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68325" indent="-222250" algn="l" defTabSz="914400" rtl="0" eaLnBrk="1" latinLnBrk="0" hangingPunct="1">
        <a:spcBef>
          <a:spcPts val="1134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84225" indent="-201613" algn="l" defTabSz="914400" rtl="0" eaLnBrk="1" latinLnBrk="0" hangingPunct="1">
        <a:spcBef>
          <a:spcPts val="1134"/>
        </a:spcBef>
        <a:buClr>
          <a:schemeClr val="tx2"/>
        </a:buClr>
        <a:buFont typeface="Minion Pro" pitchFamily="18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00125" indent="-185738" algn="l" defTabSz="914400" rtl="0" eaLnBrk="1" latinLnBrk="0" hangingPunct="1">
        <a:spcBef>
          <a:spcPts val="1134"/>
        </a:spcBef>
        <a:buClr>
          <a:schemeClr val="tx2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tcd.ie/courses/undergraduate/your-trinity-pathways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cd.ie/students/clubs-societie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cd.ie/ssp/undergraduate/student-evaluations/YouSaid_WeDid.php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bess@tcd.i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www.tcd.ie/ssp/undergraduate/ppes/" TargetMode="Externa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4" y="2343150"/>
            <a:ext cx="7500939" cy="742950"/>
          </a:xfrm>
        </p:spPr>
        <p:txBody>
          <a:bodyPr/>
          <a:lstStyle/>
          <a:p>
            <a:r>
              <a:rPr lang="en-GB" sz="4000" dirty="0"/>
              <a:t>Fáilte/Welcome!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5" y="3671826"/>
            <a:ext cx="7500938" cy="979374"/>
          </a:xfrm>
        </p:spPr>
        <p:txBody>
          <a:bodyPr/>
          <a:lstStyle/>
          <a:p>
            <a:r>
              <a:rPr lang="en-GB" sz="3200" dirty="0"/>
              <a:t>PPES JF Orientation meeting, 17 September 2024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28674" y="5236926"/>
            <a:ext cx="7720965" cy="1224198"/>
          </a:xfrm>
        </p:spPr>
        <p:txBody>
          <a:bodyPr/>
          <a:lstStyle/>
          <a:p>
            <a:r>
              <a:rPr lang="en-GB" sz="3200" dirty="0"/>
              <a:t>Prof Elaine Moriarty</a:t>
            </a:r>
          </a:p>
          <a:p>
            <a:pPr lvl="1"/>
            <a:r>
              <a:rPr lang="en-GB" sz="3200" dirty="0"/>
              <a:t>Academic Director, PPES programme</a:t>
            </a:r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4732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bject 3"/>
          <p:cNvSpPr>
            <a:spLocks noChangeArrowheads="1"/>
          </p:cNvSpPr>
          <p:nvPr/>
        </p:nvSpPr>
        <p:spPr bwMode="auto">
          <a:xfrm>
            <a:off x="4577955" y="1830631"/>
            <a:ext cx="3948825" cy="3907229"/>
          </a:xfrm>
          <a:custGeom>
            <a:avLst/>
            <a:gdLst>
              <a:gd name="T0" fmla="*/ 0 w 4204970"/>
              <a:gd name="T1" fmla="*/ 0 h 5076825"/>
              <a:gd name="T2" fmla="*/ 4204970 w 4204970"/>
              <a:gd name="T3" fmla="*/ 5076825 h 5076825"/>
            </a:gdLst>
            <a:ahLst/>
            <a:cxnLst/>
            <a:rect l="T0" t="T1" r="T2" b="T3"/>
            <a:pathLst>
              <a:path w="4204970" h="5076825">
                <a:moveTo>
                  <a:pt x="0" y="5076444"/>
                </a:moveTo>
                <a:lnTo>
                  <a:pt x="4204716" y="5076444"/>
                </a:lnTo>
                <a:lnTo>
                  <a:pt x="4204716" y="0"/>
                </a:lnTo>
                <a:lnTo>
                  <a:pt x="0" y="0"/>
                </a:lnTo>
                <a:lnTo>
                  <a:pt x="0" y="5076444"/>
                </a:lnTo>
                <a:close/>
              </a:path>
            </a:pathLst>
          </a:custGeom>
          <a:solidFill>
            <a:srgbClr val="0D73B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350">
              <a:latin typeface="Calibri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47494" y="514351"/>
            <a:ext cx="6696306" cy="571500"/>
          </a:xfrm>
        </p:spPr>
        <p:txBody>
          <a:bodyPr rtlCol="0"/>
          <a:lstStyle/>
          <a:p>
            <a:pPr marL="9525">
              <a:spcBef>
                <a:spcPts val="0"/>
              </a:spcBef>
              <a:defRPr/>
            </a:pPr>
            <a:r>
              <a:rPr lang="en-IE" sz="3200" spc="-4" dirty="0"/>
              <a:t>PPES </a:t>
            </a:r>
            <a:r>
              <a:rPr sz="3200" spc="-4" dirty="0"/>
              <a:t>Junior Fresh </a:t>
            </a:r>
            <a:r>
              <a:rPr sz="3200" dirty="0"/>
              <a:t>– </a:t>
            </a:r>
            <a:r>
              <a:rPr sz="3200" spc="-41" dirty="0"/>
              <a:t>Year</a:t>
            </a:r>
            <a:r>
              <a:rPr sz="3200" spc="-45" dirty="0"/>
              <a:t> </a:t>
            </a:r>
            <a:r>
              <a:rPr sz="3200" dirty="0"/>
              <a:t>1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sz="half" idx="2"/>
          </p:nvPr>
        </p:nvSpPr>
        <p:spPr>
          <a:xfrm>
            <a:off x="767008" y="1540847"/>
            <a:ext cx="3718554" cy="3660220"/>
          </a:xfrm>
        </p:spPr>
        <p:txBody>
          <a:bodyPr/>
          <a:lstStyle/>
          <a:p>
            <a:pPr marL="186929" indent="-177404">
              <a:spcBef>
                <a:spcPct val="0"/>
              </a:spcBef>
              <a:buClr>
                <a:srgbClr val="3D6CB1"/>
              </a:buClr>
              <a:buFontTx/>
              <a:buChar char="–"/>
              <a:tabLst>
                <a:tab pos="188119" algn="l"/>
              </a:tabLst>
            </a:pPr>
            <a:r>
              <a:rPr lang="en-US" sz="2400" dirty="0">
                <a:latin typeface="Calibri" pitchFamily="34" charset="0"/>
              </a:rPr>
              <a:t>Six compulsory modules from all four subjects:</a:t>
            </a:r>
          </a:p>
          <a:p>
            <a:pPr marL="186929" indent="-177404">
              <a:spcBef>
                <a:spcPts val="19"/>
              </a:spcBef>
              <a:buClr>
                <a:srgbClr val="3D6CB1"/>
              </a:buClr>
              <a:buFont typeface="Calibri" pitchFamily="34" charset="0"/>
              <a:buChar char="–"/>
              <a:tabLst>
                <a:tab pos="188119" algn="l"/>
              </a:tabLst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85763" lvl="1" indent="-154781">
              <a:spcBef>
                <a:spcPct val="0"/>
              </a:spcBef>
              <a:buClr>
                <a:srgbClr val="3D6CB1"/>
              </a:buClr>
              <a:tabLst>
                <a:tab pos="188119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Philosophy</a:t>
            </a:r>
          </a:p>
          <a:p>
            <a:pPr marL="385763" lvl="1" indent="-154781">
              <a:spcBef>
                <a:spcPts val="450"/>
              </a:spcBef>
              <a:buClr>
                <a:srgbClr val="3D6CB1"/>
              </a:buClr>
              <a:tabLst>
                <a:tab pos="188119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Political Science</a:t>
            </a:r>
          </a:p>
          <a:p>
            <a:pPr marL="385763" lvl="1" indent="-154781">
              <a:spcBef>
                <a:spcPts val="450"/>
              </a:spcBef>
              <a:buClr>
                <a:srgbClr val="3D6CB1"/>
              </a:buClr>
              <a:tabLst>
                <a:tab pos="188119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Economics</a:t>
            </a:r>
          </a:p>
          <a:p>
            <a:pPr marL="385763" lvl="1" indent="-154781">
              <a:spcBef>
                <a:spcPts val="450"/>
              </a:spcBef>
              <a:buClr>
                <a:srgbClr val="3D6CB1"/>
              </a:buClr>
              <a:tabLst>
                <a:tab pos="188119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Sociology</a:t>
            </a:r>
          </a:p>
          <a:p>
            <a:pPr marL="186929" indent="-177404">
              <a:spcBef>
                <a:spcPct val="0"/>
              </a:spcBef>
              <a:tabLst>
                <a:tab pos="188119" algn="l"/>
              </a:tabLst>
            </a:pPr>
            <a:endParaRPr lang="en-US" sz="2400" dirty="0">
              <a:latin typeface="Calibri" pitchFamily="34" charset="0"/>
            </a:endParaRPr>
          </a:p>
          <a:p>
            <a:pPr marL="186929" indent="-177404">
              <a:spcBef>
                <a:spcPts val="450"/>
              </a:spcBef>
              <a:tabLst>
                <a:tab pos="188119" algn="l"/>
              </a:tabLst>
            </a:pPr>
            <a:r>
              <a:rPr lang="en-US" sz="2400" dirty="0">
                <a:latin typeface="Calibri" pitchFamily="34" charset="0"/>
              </a:rPr>
              <a:t>-Lots of complementarity</a:t>
            </a:r>
          </a:p>
        </p:txBody>
      </p:sp>
      <p:sp>
        <p:nvSpPr>
          <p:cNvPr id="19461" name="object 6"/>
          <p:cNvSpPr>
            <a:spLocks noChangeArrowheads="1"/>
          </p:cNvSpPr>
          <p:nvPr/>
        </p:nvSpPr>
        <p:spPr bwMode="auto">
          <a:xfrm>
            <a:off x="5007813" y="2150068"/>
            <a:ext cx="2971800" cy="3284697"/>
          </a:xfrm>
          <a:custGeom>
            <a:avLst/>
            <a:gdLst>
              <a:gd name="T0" fmla="*/ 0 w 3962400"/>
              <a:gd name="T1" fmla="*/ 0 h 4220210"/>
              <a:gd name="T2" fmla="*/ 3962400 w 3962400"/>
              <a:gd name="T3" fmla="*/ 4220210 h 4220210"/>
            </a:gdLst>
            <a:ahLst/>
            <a:cxnLst/>
            <a:rect l="T0" t="T1" r="T2" b="T3"/>
            <a:pathLst>
              <a:path w="3962400" h="4220210">
                <a:moveTo>
                  <a:pt x="3302000" y="0"/>
                </a:moveTo>
                <a:lnTo>
                  <a:pt x="660400" y="0"/>
                </a:lnTo>
                <a:lnTo>
                  <a:pt x="613235" y="1658"/>
                </a:lnTo>
                <a:lnTo>
                  <a:pt x="566965" y="6557"/>
                </a:lnTo>
                <a:lnTo>
                  <a:pt x="521703" y="14587"/>
                </a:lnTo>
                <a:lnTo>
                  <a:pt x="477559" y="25635"/>
                </a:lnTo>
                <a:lnTo>
                  <a:pt x="434646" y="39589"/>
                </a:lnTo>
                <a:lnTo>
                  <a:pt x="393075" y="56338"/>
                </a:lnTo>
                <a:lnTo>
                  <a:pt x="352958" y="75770"/>
                </a:lnTo>
                <a:lnTo>
                  <a:pt x="314407" y="97773"/>
                </a:lnTo>
                <a:lnTo>
                  <a:pt x="277533" y="122236"/>
                </a:lnTo>
                <a:lnTo>
                  <a:pt x="242448" y="149047"/>
                </a:lnTo>
                <a:lnTo>
                  <a:pt x="209265" y="178094"/>
                </a:lnTo>
                <a:lnTo>
                  <a:pt x="178094" y="209265"/>
                </a:lnTo>
                <a:lnTo>
                  <a:pt x="149047" y="242448"/>
                </a:lnTo>
                <a:lnTo>
                  <a:pt x="122236" y="277533"/>
                </a:lnTo>
                <a:lnTo>
                  <a:pt x="97773" y="314407"/>
                </a:lnTo>
                <a:lnTo>
                  <a:pt x="75770" y="352958"/>
                </a:lnTo>
                <a:lnTo>
                  <a:pt x="56338" y="393075"/>
                </a:lnTo>
                <a:lnTo>
                  <a:pt x="39589" y="434646"/>
                </a:lnTo>
                <a:lnTo>
                  <a:pt x="25635" y="477559"/>
                </a:lnTo>
                <a:lnTo>
                  <a:pt x="14587" y="521703"/>
                </a:lnTo>
                <a:lnTo>
                  <a:pt x="6557" y="566965"/>
                </a:lnTo>
                <a:lnTo>
                  <a:pt x="1658" y="613235"/>
                </a:lnTo>
                <a:lnTo>
                  <a:pt x="0" y="660400"/>
                </a:lnTo>
                <a:lnTo>
                  <a:pt x="0" y="3559555"/>
                </a:lnTo>
                <a:lnTo>
                  <a:pt x="1658" y="3606717"/>
                </a:lnTo>
                <a:lnTo>
                  <a:pt x="6557" y="3652984"/>
                </a:lnTo>
                <a:lnTo>
                  <a:pt x="14587" y="3698245"/>
                </a:lnTo>
                <a:lnTo>
                  <a:pt x="25635" y="3742387"/>
                </a:lnTo>
                <a:lnTo>
                  <a:pt x="39589" y="3785299"/>
                </a:lnTo>
                <a:lnTo>
                  <a:pt x="56338" y="3826869"/>
                </a:lnTo>
                <a:lnTo>
                  <a:pt x="75770" y="3866986"/>
                </a:lnTo>
                <a:lnTo>
                  <a:pt x="97773" y="3905537"/>
                </a:lnTo>
                <a:lnTo>
                  <a:pt x="122236" y="3942411"/>
                </a:lnTo>
                <a:lnTo>
                  <a:pt x="149047" y="3977496"/>
                </a:lnTo>
                <a:lnTo>
                  <a:pt x="178094" y="4010680"/>
                </a:lnTo>
                <a:lnTo>
                  <a:pt x="209265" y="4041852"/>
                </a:lnTo>
                <a:lnTo>
                  <a:pt x="242448" y="4070900"/>
                </a:lnTo>
                <a:lnTo>
                  <a:pt x="277533" y="4097712"/>
                </a:lnTo>
                <a:lnTo>
                  <a:pt x="314407" y="4122176"/>
                </a:lnTo>
                <a:lnTo>
                  <a:pt x="352958" y="4144180"/>
                </a:lnTo>
                <a:lnTo>
                  <a:pt x="393075" y="4163613"/>
                </a:lnTo>
                <a:lnTo>
                  <a:pt x="434646" y="4180363"/>
                </a:lnTo>
                <a:lnTo>
                  <a:pt x="477559" y="4194318"/>
                </a:lnTo>
                <a:lnTo>
                  <a:pt x="521703" y="4205367"/>
                </a:lnTo>
                <a:lnTo>
                  <a:pt x="566965" y="4213397"/>
                </a:lnTo>
                <a:lnTo>
                  <a:pt x="613235" y="4218297"/>
                </a:lnTo>
                <a:lnTo>
                  <a:pt x="660400" y="4219956"/>
                </a:lnTo>
                <a:lnTo>
                  <a:pt x="3302000" y="4219956"/>
                </a:lnTo>
                <a:lnTo>
                  <a:pt x="3349164" y="4218297"/>
                </a:lnTo>
                <a:lnTo>
                  <a:pt x="3395434" y="4213397"/>
                </a:lnTo>
                <a:lnTo>
                  <a:pt x="3440696" y="4205367"/>
                </a:lnTo>
                <a:lnTo>
                  <a:pt x="3484840" y="4194318"/>
                </a:lnTo>
                <a:lnTo>
                  <a:pt x="3527753" y="4180363"/>
                </a:lnTo>
                <a:lnTo>
                  <a:pt x="3569324" y="4163613"/>
                </a:lnTo>
                <a:lnTo>
                  <a:pt x="3609441" y="4144180"/>
                </a:lnTo>
                <a:lnTo>
                  <a:pt x="3647992" y="4122176"/>
                </a:lnTo>
                <a:lnTo>
                  <a:pt x="3684866" y="4097712"/>
                </a:lnTo>
                <a:lnTo>
                  <a:pt x="3719951" y="4070900"/>
                </a:lnTo>
                <a:lnTo>
                  <a:pt x="3753134" y="4041852"/>
                </a:lnTo>
                <a:lnTo>
                  <a:pt x="3784305" y="4010680"/>
                </a:lnTo>
                <a:lnTo>
                  <a:pt x="3813352" y="3977496"/>
                </a:lnTo>
                <a:lnTo>
                  <a:pt x="3840163" y="3942411"/>
                </a:lnTo>
                <a:lnTo>
                  <a:pt x="3864626" y="3905537"/>
                </a:lnTo>
                <a:lnTo>
                  <a:pt x="3886629" y="3866986"/>
                </a:lnTo>
                <a:lnTo>
                  <a:pt x="3906061" y="3826869"/>
                </a:lnTo>
                <a:lnTo>
                  <a:pt x="3922810" y="3785299"/>
                </a:lnTo>
                <a:lnTo>
                  <a:pt x="3936764" y="3742387"/>
                </a:lnTo>
                <a:lnTo>
                  <a:pt x="3947812" y="3698245"/>
                </a:lnTo>
                <a:lnTo>
                  <a:pt x="3955842" y="3652984"/>
                </a:lnTo>
                <a:lnTo>
                  <a:pt x="3960741" y="3606717"/>
                </a:lnTo>
                <a:lnTo>
                  <a:pt x="3962400" y="3559555"/>
                </a:lnTo>
                <a:lnTo>
                  <a:pt x="3962400" y="660400"/>
                </a:lnTo>
                <a:lnTo>
                  <a:pt x="3960741" y="613235"/>
                </a:lnTo>
                <a:lnTo>
                  <a:pt x="3955842" y="566965"/>
                </a:lnTo>
                <a:lnTo>
                  <a:pt x="3947812" y="521703"/>
                </a:lnTo>
                <a:lnTo>
                  <a:pt x="3936764" y="477559"/>
                </a:lnTo>
                <a:lnTo>
                  <a:pt x="3922810" y="434646"/>
                </a:lnTo>
                <a:lnTo>
                  <a:pt x="3906061" y="393075"/>
                </a:lnTo>
                <a:lnTo>
                  <a:pt x="3886629" y="352958"/>
                </a:lnTo>
                <a:lnTo>
                  <a:pt x="3864626" y="314407"/>
                </a:lnTo>
                <a:lnTo>
                  <a:pt x="3840163" y="277533"/>
                </a:lnTo>
                <a:lnTo>
                  <a:pt x="3813352" y="242448"/>
                </a:lnTo>
                <a:lnTo>
                  <a:pt x="3784305" y="209265"/>
                </a:lnTo>
                <a:lnTo>
                  <a:pt x="3753134" y="178094"/>
                </a:lnTo>
                <a:lnTo>
                  <a:pt x="3719951" y="149047"/>
                </a:lnTo>
                <a:lnTo>
                  <a:pt x="3684866" y="122236"/>
                </a:lnTo>
                <a:lnTo>
                  <a:pt x="3647992" y="97773"/>
                </a:lnTo>
                <a:lnTo>
                  <a:pt x="3609441" y="75770"/>
                </a:lnTo>
                <a:lnTo>
                  <a:pt x="3569324" y="56338"/>
                </a:lnTo>
                <a:lnTo>
                  <a:pt x="3527753" y="39589"/>
                </a:lnTo>
                <a:lnTo>
                  <a:pt x="3484840" y="25635"/>
                </a:lnTo>
                <a:lnTo>
                  <a:pt x="3440696" y="14587"/>
                </a:lnTo>
                <a:lnTo>
                  <a:pt x="3395434" y="6557"/>
                </a:lnTo>
                <a:lnTo>
                  <a:pt x="3349164" y="1658"/>
                </a:lnTo>
                <a:lnTo>
                  <a:pt x="330200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350">
              <a:latin typeface="Calibri" pitchFamily="34" charset="0"/>
            </a:endParaRPr>
          </a:p>
        </p:txBody>
      </p:sp>
      <p:sp>
        <p:nvSpPr>
          <p:cNvPr id="19462" name="object 7"/>
          <p:cNvSpPr>
            <a:spLocks noChangeArrowheads="1"/>
          </p:cNvSpPr>
          <p:nvPr/>
        </p:nvSpPr>
        <p:spPr bwMode="auto">
          <a:xfrm>
            <a:off x="4938713" y="2200277"/>
            <a:ext cx="2971800" cy="3164681"/>
          </a:xfrm>
          <a:custGeom>
            <a:avLst/>
            <a:gdLst>
              <a:gd name="T0" fmla="*/ 0 w 3962400"/>
              <a:gd name="T1" fmla="*/ 0 h 4220210"/>
              <a:gd name="T2" fmla="*/ 3962400 w 3962400"/>
              <a:gd name="T3" fmla="*/ 4220210 h 4220210"/>
            </a:gdLst>
            <a:ahLst/>
            <a:cxnLst/>
            <a:rect l="T0" t="T1" r="T2" b="T3"/>
            <a:pathLst>
              <a:path w="3962400" h="4220210">
                <a:moveTo>
                  <a:pt x="0" y="660400"/>
                </a:moveTo>
                <a:lnTo>
                  <a:pt x="1658" y="613235"/>
                </a:lnTo>
                <a:lnTo>
                  <a:pt x="6557" y="566965"/>
                </a:lnTo>
                <a:lnTo>
                  <a:pt x="14587" y="521703"/>
                </a:lnTo>
                <a:lnTo>
                  <a:pt x="25635" y="477559"/>
                </a:lnTo>
                <a:lnTo>
                  <a:pt x="39589" y="434646"/>
                </a:lnTo>
                <a:lnTo>
                  <a:pt x="56338" y="393075"/>
                </a:lnTo>
                <a:lnTo>
                  <a:pt x="75770" y="352958"/>
                </a:lnTo>
                <a:lnTo>
                  <a:pt x="97773" y="314407"/>
                </a:lnTo>
                <a:lnTo>
                  <a:pt x="122236" y="277533"/>
                </a:lnTo>
                <a:lnTo>
                  <a:pt x="149047" y="242448"/>
                </a:lnTo>
                <a:lnTo>
                  <a:pt x="178094" y="209265"/>
                </a:lnTo>
                <a:lnTo>
                  <a:pt x="209265" y="178094"/>
                </a:lnTo>
                <a:lnTo>
                  <a:pt x="242448" y="149047"/>
                </a:lnTo>
                <a:lnTo>
                  <a:pt x="277533" y="122236"/>
                </a:lnTo>
                <a:lnTo>
                  <a:pt x="314407" y="97773"/>
                </a:lnTo>
                <a:lnTo>
                  <a:pt x="352958" y="75770"/>
                </a:lnTo>
                <a:lnTo>
                  <a:pt x="393075" y="56338"/>
                </a:lnTo>
                <a:lnTo>
                  <a:pt x="434646" y="39589"/>
                </a:lnTo>
                <a:lnTo>
                  <a:pt x="477559" y="25635"/>
                </a:lnTo>
                <a:lnTo>
                  <a:pt x="521703" y="14587"/>
                </a:lnTo>
                <a:lnTo>
                  <a:pt x="566965" y="6557"/>
                </a:lnTo>
                <a:lnTo>
                  <a:pt x="613235" y="1658"/>
                </a:lnTo>
                <a:lnTo>
                  <a:pt x="660400" y="0"/>
                </a:lnTo>
                <a:lnTo>
                  <a:pt x="3302000" y="0"/>
                </a:lnTo>
                <a:lnTo>
                  <a:pt x="3349164" y="1658"/>
                </a:lnTo>
                <a:lnTo>
                  <a:pt x="3395434" y="6557"/>
                </a:lnTo>
                <a:lnTo>
                  <a:pt x="3440696" y="14587"/>
                </a:lnTo>
                <a:lnTo>
                  <a:pt x="3484840" y="25635"/>
                </a:lnTo>
                <a:lnTo>
                  <a:pt x="3527753" y="39589"/>
                </a:lnTo>
                <a:lnTo>
                  <a:pt x="3569324" y="56338"/>
                </a:lnTo>
                <a:lnTo>
                  <a:pt x="3609441" y="75770"/>
                </a:lnTo>
                <a:lnTo>
                  <a:pt x="3647992" y="97773"/>
                </a:lnTo>
                <a:lnTo>
                  <a:pt x="3684866" y="122236"/>
                </a:lnTo>
                <a:lnTo>
                  <a:pt x="3719951" y="149047"/>
                </a:lnTo>
                <a:lnTo>
                  <a:pt x="3753134" y="178094"/>
                </a:lnTo>
                <a:lnTo>
                  <a:pt x="3784305" y="209265"/>
                </a:lnTo>
                <a:lnTo>
                  <a:pt x="3813352" y="242448"/>
                </a:lnTo>
                <a:lnTo>
                  <a:pt x="3840163" y="277533"/>
                </a:lnTo>
                <a:lnTo>
                  <a:pt x="3864626" y="314407"/>
                </a:lnTo>
                <a:lnTo>
                  <a:pt x="3886629" y="352958"/>
                </a:lnTo>
                <a:lnTo>
                  <a:pt x="3906061" y="393075"/>
                </a:lnTo>
                <a:lnTo>
                  <a:pt x="3922810" y="434646"/>
                </a:lnTo>
                <a:lnTo>
                  <a:pt x="3936764" y="477559"/>
                </a:lnTo>
                <a:lnTo>
                  <a:pt x="3947812" y="521703"/>
                </a:lnTo>
                <a:lnTo>
                  <a:pt x="3955842" y="566965"/>
                </a:lnTo>
                <a:lnTo>
                  <a:pt x="3960741" y="613235"/>
                </a:lnTo>
                <a:lnTo>
                  <a:pt x="3962400" y="660400"/>
                </a:lnTo>
                <a:lnTo>
                  <a:pt x="3962400" y="3559555"/>
                </a:lnTo>
                <a:lnTo>
                  <a:pt x="3960741" y="3606717"/>
                </a:lnTo>
                <a:lnTo>
                  <a:pt x="3955842" y="3652984"/>
                </a:lnTo>
                <a:lnTo>
                  <a:pt x="3947812" y="3698245"/>
                </a:lnTo>
                <a:lnTo>
                  <a:pt x="3936764" y="3742387"/>
                </a:lnTo>
                <a:lnTo>
                  <a:pt x="3922810" y="3785299"/>
                </a:lnTo>
                <a:lnTo>
                  <a:pt x="3906061" y="3826869"/>
                </a:lnTo>
                <a:lnTo>
                  <a:pt x="3886629" y="3866986"/>
                </a:lnTo>
                <a:lnTo>
                  <a:pt x="3864626" y="3905537"/>
                </a:lnTo>
                <a:lnTo>
                  <a:pt x="3840163" y="3942411"/>
                </a:lnTo>
                <a:lnTo>
                  <a:pt x="3813352" y="3977496"/>
                </a:lnTo>
                <a:lnTo>
                  <a:pt x="3784305" y="4010680"/>
                </a:lnTo>
                <a:lnTo>
                  <a:pt x="3753134" y="4041852"/>
                </a:lnTo>
                <a:lnTo>
                  <a:pt x="3719951" y="4070900"/>
                </a:lnTo>
                <a:lnTo>
                  <a:pt x="3684866" y="4097712"/>
                </a:lnTo>
                <a:lnTo>
                  <a:pt x="3647992" y="4122176"/>
                </a:lnTo>
                <a:lnTo>
                  <a:pt x="3609441" y="4144180"/>
                </a:lnTo>
                <a:lnTo>
                  <a:pt x="3569324" y="4163613"/>
                </a:lnTo>
                <a:lnTo>
                  <a:pt x="3527753" y="4180363"/>
                </a:lnTo>
                <a:lnTo>
                  <a:pt x="3484840" y="4194318"/>
                </a:lnTo>
                <a:lnTo>
                  <a:pt x="3440696" y="4205367"/>
                </a:lnTo>
                <a:lnTo>
                  <a:pt x="3395434" y="4213397"/>
                </a:lnTo>
                <a:lnTo>
                  <a:pt x="3349164" y="4218297"/>
                </a:lnTo>
                <a:lnTo>
                  <a:pt x="3302000" y="4219956"/>
                </a:lnTo>
                <a:lnTo>
                  <a:pt x="660400" y="4219956"/>
                </a:lnTo>
                <a:lnTo>
                  <a:pt x="613235" y="4218297"/>
                </a:lnTo>
                <a:lnTo>
                  <a:pt x="566965" y="4213397"/>
                </a:lnTo>
                <a:lnTo>
                  <a:pt x="521703" y="4205367"/>
                </a:lnTo>
                <a:lnTo>
                  <a:pt x="477559" y="4194318"/>
                </a:lnTo>
                <a:lnTo>
                  <a:pt x="434646" y="4180363"/>
                </a:lnTo>
                <a:lnTo>
                  <a:pt x="393075" y="4163613"/>
                </a:lnTo>
                <a:lnTo>
                  <a:pt x="352958" y="4144180"/>
                </a:lnTo>
                <a:lnTo>
                  <a:pt x="314407" y="4122176"/>
                </a:lnTo>
                <a:lnTo>
                  <a:pt x="277533" y="4097712"/>
                </a:lnTo>
                <a:lnTo>
                  <a:pt x="242448" y="4070900"/>
                </a:lnTo>
                <a:lnTo>
                  <a:pt x="209265" y="4041852"/>
                </a:lnTo>
                <a:lnTo>
                  <a:pt x="178094" y="4010680"/>
                </a:lnTo>
                <a:lnTo>
                  <a:pt x="149047" y="3977496"/>
                </a:lnTo>
                <a:lnTo>
                  <a:pt x="122236" y="3942411"/>
                </a:lnTo>
                <a:lnTo>
                  <a:pt x="97773" y="3905537"/>
                </a:lnTo>
                <a:lnTo>
                  <a:pt x="75770" y="3866986"/>
                </a:lnTo>
                <a:lnTo>
                  <a:pt x="56338" y="3826869"/>
                </a:lnTo>
                <a:lnTo>
                  <a:pt x="39589" y="3785299"/>
                </a:lnTo>
                <a:lnTo>
                  <a:pt x="25635" y="3742387"/>
                </a:lnTo>
                <a:lnTo>
                  <a:pt x="14587" y="3698245"/>
                </a:lnTo>
                <a:lnTo>
                  <a:pt x="6557" y="3652984"/>
                </a:lnTo>
                <a:lnTo>
                  <a:pt x="1658" y="3606717"/>
                </a:lnTo>
                <a:lnTo>
                  <a:pt x="0" y="3559555"/>
                </a:lnTo>
                <a:lnTo>
                  <a:pt x="0" y="660400"/>
                </a:lnTo>
                <a:close/>
              </a:path>
            </a:pathLst>
          </a:custGeom>
          <a:noFill/>
          <a:ln w="19812">
            <a:solidFill>
              <a:srgbClr val="006FC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350">
              <a:latin typeface="Calibri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23510" y="2400300"/>
            <a:ext cx="2594610" cy="28007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9525"/>
            <a:r>
              <a:rPr lang="en-US" sz="1400" b="1" dirty="0">
                <a:cs typeface="Arial" charset="0"/>
              </a:rPr>
              <a:t>Philosophy</a:t>
            </a:r>
            <a:endParaRPr lang="en-US" sz="1400" dirty="0">
              <a:cs typeface="Arial" charset="0"/>
            </a:endParaRPr>
          </a:p>
          <a:p>
            <a:pPr marL="9525"/>
            <a:r>
              <a:rPr lang="en-US" sz="1400" dirty="0">
                <a:cs typeface="Arial" charset="0"/>
              </a:rPr>
              <a:t>Central problems in Philosophy  History of Philosophy</a:t>
            </a:r>
          </a:p>
          <a:p>
            <a:pPr marL="9525">
              <a:spcBef>
                <a:spcPts val="10"/>
              </a:spcBef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9525"/>
            <a:r>
              <a:rPr lang="en-US" sz="1400" b="1" dirty="0">
                <a:cs typeface="Arial" charset="0"/>
              </a:rPr>
              <a:t>Politics</a:t>
            </a:r>
            <a:endParaRPr lang="en-US" sz="1400" dirty="0">
              <a:cs typeface="Arial" charset="0"/>
            </a:endParaRPr>
          </a:p>
          <a:p>
            <a:pPr marL="9525"/>
            <a:r>
              <a:rPr lang="en-US" sz="1400" dirty="0">
                <a:cs typeface="Arial" charset="0"/>
              </a:rPr>
              <a:t>Introduction to Political Science</a:t>
            </a:r>
          </a:p>
          <a:p>
            <a:pPr marL="9525">
              <a:spcBef>
                <a:spcPts val="10"/>
              </a:spcBef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9525"/>
            <a:r>
              <a:rPr lang="en-US" sz="1400" b="1" dirty="0">
                <a:cs typeface="Arial" charset="0"/>
              </a:rPr>
              <a:t>Economics</a:t>
            </a:r>
            <a:endParaRPr lang="en-US" sz="1400" dirty="0">
              <a:cs typeface="Arial" charset="0"/>
            </a:endParaRPr>
          </a:p>
          <a:p>
            <a:pPr marL="9525"/>
            <a:r>
              <a:rPr lang="en-US" sz="1400" dirty="0">
                <a:cs typeface="Arial" charset="0"/>
              </a:rPr>
              <a:t>Introduction to Economics  Mathematics and Statistics</a:t>
            </a:r>
          </a:p>
          <a:p>
            <a:pPr marL="9525"/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9525"/>
            <a:r>
              <a:rPr lang="en-US" sz="1400" b="1" dirty="0">
                <a:cs typeface="Arial" charset="0"/>
              </a:rPr>
              <a:t>Sociology</a:t>
            </a:r>
            <a:endParaRPr lang="en-US" sz="1400" dirty="0">
              <a:cs typeface="Arial" charset="0"/>
            </a:endParaRPr>
          </a:p>
          <a:p>
            <a:pPr marL="9525"/>
            <a:r>
              <a:rPr lang="en-US" sz="1400" dirty="0">
                <a:cs typeface="Arial" charset="0"/>
              </a:rPr>
              <a:t>Introduction to Sociology</a:t>
            </a:r>
          </a:p>
        </p:txBody>
      </p:sp>
      <p:sp>
        <p:nvSpPr>
          <p:cNvPr id="9" name="object 9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marL="9525">
              <a:lnSpc>
                <a:spcPts val="784"/>
              </a:lnSpc>
              <a:defRPr/>
            </a:pPr>
            <a:endParaRPr spc="-4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535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DC73E4-68B2-8E4E-B1CF-C2050DA2C0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48" y="1402080"/>
            <a:ext cx="8583504" cy="3787503"/>
          </a:xfrm>
        </p:spPr>
        <p:txBody>
          <a:bodyPr/>
          <a:lstStyle/>
          <a:p>
            <a:pPr algn="l"/>
            <a:r>
              <a:rPr lang="en-IE" b="0" i="0" dirty="0">
                <a:solidFill>
                  <a:srgbClr val="494949"/>
                </a:solidFill>
                <a:effectLst/>
              </a:rPr>
              <a:t>In Senior Fresh (second) year students take</a:t>
            </a:r>
            <a:r>
              <a:rPr lang="en-IE" b="1" i="0" dirty="0">
                <a:solidFill>
                  <a:srgbClr val="494949"/>
                </a:solidFill>
                <a:effectLst/>
              </a:rPr>
              <a:t> 60 ECTS</a:t>
            </a:r>
            <a:r>
              <a:rPr lang="en-IE" b="0" i="0" dirty="0">
                <a:solidFill>
                  <a:srgbClr val="494949"/>
                </a:solidFill>
                <a:effectLst/>
              </a:rPr>
              <a:t> from two or three of the four subjects: </a:t>
            </a:r>
            <a:endParaRPr lang="en-IE" b="0" dirty="0">
              <a:solidFill>
                <a:srgbClr val="494949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E" b="1" i="0" dirty="0">
                <a:solidFill>
                  <a:srgbClr val="494949"/>
                </a:solidFill>
                <a:effectLst/>
              </a:rPr>
              <a:t>20</a:t>
            </a:r>
            <a:r>
              <a:rPr lang="en-IE" b="0" i="0" dirty="0">
                <a:solidFill>
                  <a:srgbClr val="494949"/>
                </a:solidFill>
                <a:effectLst/>
              </a:rPr>
              <a:t> ECTS in Subject 1, </a:t>
            </a:r>
            <a:r>
              <a:rPr lang="en-IE" b="1" i="0" dirty="0">
                <a:solidFill>
                  <a:srgbClr val="494949"/>
                </a:solidFill>
                <a:effectLst/>
              </a:rPr>
              <a:t>20</a:t>
            </a:r>
            <a:r>
              <a:rPr lang="en-IE" b="0" i="0" dirty="0">
                <a:solidFill>
                  <a:srgbClr val="494949"/>
                </a:solidFill>
                <a:effectLst/>
              </a:rPr>
              <a:t> ECTS in Subject 2 and </a:t>
            </a:r>
            <a:r>
              <a:rPr lang="en-IE" b="1" i="0" dirty="0">
                <a:solidFill>
                  <a:srgbClr val="494949"/>
                </a:solidFill>
                <a:effectLst/>
              </a:rPr>
              <a:t>20</a:t>
            </a:r>
            <a:r>
              <a:rPr lang="en-IE" b="0" i="0" dirty="0">
                <a:solidFill>
                  <a:srgbClr val="494949"/>
                </a:solidFill>
                <a:effectLst/>
              </a:rPr>
              <a:t> ECTS in Subject 3, dropping one of the four subjects taken in Junior Fresh year </a:t>
            </a:r>
            <a:r>
              <a:rPr lang="en-IE" b="1" i="0" dirty="0">
                <a:solidFill>
                  <a:srgbClr val="494949"/>
                </a:solidFill>
                <a:effectLst/>
              </a:rPr>
              <a:t>or</a:t>
            </a:r>
            <a:endParaRPr lang="en-IE" b="0" dirty="0">
              <a:solidFill>
                <a:srgbClr val="494949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E" b="1" i="0" dirty="0">
                <a:solidFill>
                  <a:srgbClr val="494949"/>
                </a:solidFill>
                <a:effectLst/>
              </a:rPr>
              <a:t>20</a:t>
            </a:r>
            <a:r>
              <a:rPr lang="en-IE" b="0" i="0" dirty="0">
                <a:solidFill>
                  <a:srgbClr val="494949"/>
                </a:solidFill>
                <a:effectLst/>
              </a:rPr>
              <a:t> ECTS in Subject 1, </a:t>
            </a:r>
            <a:r>
              <a:rPr lang="en-IE" b="1" i="0" dirty="0">
                <a:solidFill>
                  <a:srgbClr val="494949"/>
                </a:solidFill>
                <a:effectLst/>
              </a:rPr>
              <a:t>20</a:t>
            </a:r>
            <a:r>
              <a:rPr lang="en-IE" b="0" i="0" dirty="0">
                <a:solidFill>
                  <a:srgbClr val="494949"/>
                </a:solidFill>
                <a:effectLst/>
              </a:rPr>
              <a:t> ECTS in Subject 2, </a:t>
            </a:r>
            <a:r>
              <a:rPr lang="en-IE" b="1" i="0" dirty="0">
                <a:solidFill>
                  <a:srgbClr val="494949"/>
                </a:solidFill>
                <a:effectLst/>
              </a:rPr>
              <a:t>10</a:t>
            </a:r>
            <a:r>
              <a:rPr lang="en-IE" b="0" i="0" dirty="0">
                <a:solidFill>
                  <a:srgbClr val="494949"/>
                </a:solidFill>
                <a:effectLst/>
              </a:rPr>
              <a:t> ECTS from any of the available modules within the programme structure and </a:t>
            </a:r>
            <a:r>
              <a:rPr lang="en-IE" b="1" i="0" dirty="0">
                <a:solidFill>
                  <a:srgbClr val="494949"/>
                </a:solidFill>
                <a:effectLst/>
              </a:rPr>
              <a:t>10 </a:t>
            </a:r>
            <a:r>
              <a:rPr lang="en-IE" b="0" i="0" dirty="0">
                <a:solidFill>
                  <a:srgbClr val="494949"/>
                </a:solidFill>
                <a:effectLst/>
              </a:rPr>
              <a:t>ECTS of Trinity Electives, dropping two of the four subjects taken in Junior Fresh year, </a:t>
            </a:r>
            <a:r>
              <a:rPr lang="en-IE" b="1" i="0" dirty="0">
                <a:solidFill>
                  <a:srgbClr val="494949"/>
                </a:solidFill>
                <a:effectLst/>
              </a:rPr>
              <a:t>or</a:t>
            </a:r>
            <a:endParaRPr lang="en-IE" b="0" dirty="0">
              <a:solidFill>
                <a:srgbClr val="494949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E" b="1" i="0" dirty="0">
                <a:solidFill>
                  <a:srgbClr val="494949"/>
                </a:solidFill>
                <a:effectLst/>
              </a:rPr>
              <a:t>40</a:t>
            </a:r>
            <a:r>
              <a:rPr lang="en-IE" b="0" i="0" dirty="0">
                <a:solidFill>
                  <a:srgbClr val="494949"/>
                </a:solidFill>
                <a:effectLst/>
              </a:rPr>
              <a:t> ECTS in Subject 1 and </a:t>
            </a:r>
            <a:r>
              <a:rPr lang="en-IE" b="1" i="0" dirty="0">
                <a:solidFill>
                  <a:srgbClr val="494949"/>
                </a:solidFill>
                <a:effectLst/>
              </a:rPr>
              <a:t>20</a:t>
            </a:r>
            <a:r>
              <a:rPr lang="en-IE" b="0" i="0" dirty="0">
                <a:solidFill>
                  <a:srgbClr val="494949"/>
                </a:solidFill>
                <a:effectLst/>
              </a:rPr>
              <a:t> ECTS in Subject 2, dropping two of the four subjects taken in Junior Fresh year.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E" b="1" i="0" dirty="0">
                <a:solidFill>
                  <a:srgbClr val="494949"/>
                </a:solidFill>
                <a:effectLst/>
              </a:rPr>
              <a:t>40 </a:t>
            </a:r>
            <a:r>
              <a:rPr lang="en-IE" b="0" i="0" dirty="0">
                <a:solidFill>
                  <a:srgbClr val="494949"/>
                </a:solidFill>
                <a:effectLst/>
              </a:rPr>
              <a:t>ECTS in Subject 1, </a:t>
            </a:r>
            <a:r>
              <a:rPr lang="en-IE" b="1" i="0" dirty="0">
                <a:solidFill>
                  <a:srgbClr val="494949"/>
                </a:solidFill>
                <a:effectLst/>
              </a:rPr>
              <a:t>10</a:t>
            </a:r>
            <a:r>
              <a:rPr lang="en-IE" b="0" i="0" dirty="0">
                <a:solidFill>
                  <a:srgbClr val="494949"/>
                </a:solidFill>
                <a:effectLst/>
              </a:rPr>
              <a:t> ECTS from any of the available modules within the programme structure and </a:t>
            </a:r>
            <a:r>
              <a:rPr lang="en-IE" b="1" i="0" dirty="0">
                <a:solidFill>
                  <a:srgbClr val="494949"/>
                </a:solidFill>
                <a:effectLst/>
              </a:rPr>
              <a:t>10 </a:t>
            </a:r>
            <a:r>
              <a:rPr lang="en-IE" b="0" i="0" dirty="0">
                <a:solidFill>
                  <a:srgbClr val="494949"/>
                </a:solidFill>
                <a:effectLst/>
              </a:rPr>
              <a:t>ECTS of Trinity Electives</a:t>
            </a:r>
          </a:p>
          <a:p>
            <a:pPr algn="just"/>
            <a:r>
              <a:rPr lang="en-IE" b="0" i="0" dirty="0">
                <a:solidFill>
                  <a:srgbClr val="494949"/>
                </a:solidFill>
                <a:effectLst/>
              </a:rPr>
              <a:t>Note: In order to continue with a Single </a:t>
            </a:r>
            <a:r>
              <a:rPr lang="en-IE" b="0" i="0" dirty="0" err="1">
                <a:solidFill>
                  <a:srgbClr val="494949"/>
                </a:solidFill>
                <a:effectLst/>
              </a:rPr>
              <a:t>Honor</a:t>
            </a:r>
            <a:r>
              <a:rPr lang="en-IE" b="0" i="0" dirty="0">
                <a:solidFill>
                  <a:srgbClr val="494949"/>
                </a:solidFill>
                <a:effectLst/>
              </a:rPr>
              <a:t>, students must take </a:t>
            </a:r>
            <a:r>
              <a:rPr lang="en-IE" b="1" i="0" dirty="0">
                <a:solidFill>
                  <a:srgbClr val="494949"/>
                </a:solidFill>
                <a:effectLst/>
              </a:rPr>
              <a:t>40 ECTS</a:t>
            </a:r>
            <a:r>
              <a:rPr lang="en-IE" b="0" i="0" dirty="0">
                <a:solidFill>
                  <a:srgbClr val="494949"/>
                </a:solidFill>
                <a:effectLst/>
              </a:rPr>
              <a:t> in that subject in the Senior Fresh year.</a:t>
            </a:r>
          </a:p>
          <a:p>
            <a:endParaRPr lang="en-IE" b="0" dirty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B5C946AD-8236-BB45-AD83-2771268520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2563095"/>
              </p:ext>
            </p:extLst>
          </p:nvPr>
        </p:nvGraphicFramePr>
        <p:xfrm>
          <a:off x="280248" y="125731"/>
          <a:ext cx="8583504" cy="1418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5305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DC73E4-68B2-8E4E-B1CF-C2050DA2C0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8675" y="1668780"/>
            <a:ext cx="7810828" cy="3520803"/>
          </a:xfrm>
        </p:spPr>
        <p:txBody>
          <a:bodyPr/>
          <a:lstStyle/>
          <a:p>
            <a:r>
              <a:rPr lang="en-US" sz="2400" dirty="0"/>
              <a:t>Be mindful of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b="0" u="sng" dirty="0"/>
              <a:t>mandatory modules </a:t>
            </a:r>
            <a:r>
              <a:rPr lang="en-IE" sz="2400" b="0" dirty="0"/>
              <a:t>for specific degree pathways (see PPES handbook)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b="0" u="sng" dirty="0"/>
              <a:t>prerequisites</a:t>
            </a:r>
            <a:r>
              <a:rPr lang="en-IE" sz="2400" b="0" dirty="0"/>
              <a:t> for 3</a:t>
            </a:r>
            <a:r>
              <a:rPr lang="en-IE" sz="2400" b="0" baseline="30000" dirty="0"/>
              <a:t>rd</a:t>
            </a:r>
            <a:r>
              <a:rPr lang="en-IE" sz="2400" b="0" dirty="0"/>
              <a:t>/4</a:t>
            </a:r>
            <a:r>
              <a:rPr lang="en-IE" sz="2400" b="0" baseline="30000" dirty="0"/>
              <a:t>th</a:t>
            </a:r>
            <a:r>
              <a:rPr lang="en-IE" sz="2400" b="0" dirty="0"/>
              <a:t> year subjects (see PPES handbook) and their implications for your pathway opportunities</a:t>
            </a:r>
          </a:p>
          <a:p>
            <a:r>
              <a:rPr lang="en-IE" sz="2400" dirty="0"/>
              <a:t>Study abroad prep</a:t>
            </a:r>
            <a:r>
              <a:rPr lang="en-IE" sz="2400" b="0" dirty="0"/>
              <a:t>: Application process for going abroad in the 3</a:t>
            </a:r>
            <a:r>
              <a:rPr lang="en-IE" sz="2400" b="0" baseline="30000" dirty="0"/>
              <a:t>rd</a:t>
            </a:r>
            <a:r>
              <a:rPr lang="en-IE" sz="2400" b="0" dirty="0"/>
              <a:t> year.</a:t>
            </a:r>
          </a:p>
          <a:p>
            <a:r>
              <a:rPr lang="en-IE" sz="2400" b="0" dirty="0"/>
              <a:t>See PPES Handbook for </a:t>
            </a:r>
            <a:r>
              <a:rPr lang="en-IE" sz="2400" b="0" u="sng" dirty="0"/>
              <a:t>details on pathways, modules and </a:t>
            </a:r>
            <a:r>
              <a:rPr lang="en-IE" sz="2400" b="0" u="sng" dirty="0" err="1"/>
              <a:t>prereqs</a:t>
            </a:r>
            <a:r>
              <a:rPr lang="en-IE" sz="2400" b="0" dirty="0"/>
              <a:t>!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B5C946AD-8236-BB45-AD83-27712685206B}"/>
              </a:ext>
            </a:extLst>
          </p:cNvPr>
          <p:cNvGraphicFramePr/>
          <p:nvPr/>
        </p:nvGraphicFramePr>
        <p:xfrm>
          <a:off x="280248" y="337351"/>
          <a:ext cx="8583504" cy="1207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2454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B5C946AD-8236-BB45-AD83-27712685206B}"/>
              </a:ext>
            </a:extLst>
          </p:cNvPr>
          <p:cNvGraphicFramePr/>
          <p:nvPr/>
        </p:nvGraphicFramePr>
        <p:xfrm>
          <a:off x="280248" y="170689"/>
          <a:ext cx="8583504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DC73E4-68B2-8E4E-B1CF-C2050DA2C0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0144" y="1499616"/>
            <a:ext cx="8583504" cy="4828032"/>
          </a:xfrm>
        </p:spPr>
        <p:txBody>
          <a:bodyPr/>
          <a:lstStyle/>
          <a:p>
            <a:pPr algn="l"/>
            <a:r>
              <a:rPr lang="en-IE" sz="1800" b="0" i="0" dirty="0">
                <a:solidFill>
                  <a:srgbClr val="494949"/>
                </a:solidFill>
                <a:effectLst/>
              </a:rPr>
              <a:t>In Junior and Senior Sophister year, students can pursue the following: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E" sz="1800" i="0" dirty="0">
                <a:solidFill>
                  <a:srgbClr val="494949"/>
                </a:solidFill>
                <a:effectLst/>
              </a:rPr>
              <a:t>Single </a:t>
            </a:r>
            <a:r>
              <a:rPr lang="en-IE" sz="1800" i="0" dirty="0" err="1">
                <a:solidFill>
                  <a:srgbClr val="494949"/>
                </a:solidFill>
                <a:effectLst/>
              </a:rPr>
              <a:t>Honor</a:t>
            </a:r>
            <a:r>
              <a:rPr lang="en-IE" sz="1800" i="0" dirty="0">
                <a:solidFill>
                  <a:srgbClr val="494949"/>
                </a:solidFill>
                <a:effectLst/>
              </a:rPr>
              <a:t> </a:t>
            </a:r>
            <a:r>
              <a:rPr lang="en-IE" sz="1800" b="0" i="0" dirty="0">
                <a:solidFill>
                  <a:srgbClr val="494949"/>
                </a:solidFill>
                <a:effectLst/>
              </a:rPr>
              <a:t>in Philosophy; Political Science; Economics; Sociology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E" sz="1800" i="0" dirty="0">
                <a:solidFill>
                  <a:srgbClr val="494949"/>
                </a:solidFill>
                <a:effectLst/>
              </a:rPr>
              <a:t>Joint </a:t>
            </a:r>
            <a:r>
              <a:rPr lang="en-IE" sz="1800" i="0" dirty="0" err="1">
                <a:solidFill>
                  <a:srgbClr val="494949"/>
                </a:solidFill>
                <a:effectLst/>
              </a:rPr>
              <a:t>Honor</a:t>
            </a:r>
            <a:r>
              <a:rPr lang="en-IE" sz="1800" i="0" dirty="0">
                <a:solidFill>
                  <a:srgbClr val="494949"/>
                </a:solidFill>
                <a:effectLst/>
              </a:rPr>
              <a:t> </a:t>
            </a:r>
            <a:r>
              <a:rPr lang="en-IE" sz="1800" b="0" i="0" dirty="0">
                <a:solidFill>
                  <a:srgbClr val="494949"/>
                </a:solidFill>
                <a:effectLst/>
              </a:rPr>
              <a:t>in Philosophy and Political Science; Philosophy and Economics; Philosophy and Sociology; Political Science and Economics; Political Science and Sociology; Sociology and Economics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E" sz="1800" i="0" dirty="0">
                <a:solidFill>
                  <a:srgbClr val="494949"/>
                </a:solidFill>
                <a:effectLst/>
              </a:rPr>
              <a:t>Major/Minor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IE" sz="1800" b="0" i="0" dirty="0">
                <a:solidFill>
                  <a:srgbClr val="494949"/>
                </a:solidFill>
                <a:effectLst/>
              </a:rPr>
              <a:t>Major Economics (Minor Philosophy or Minor Political Science or Minor Sociology)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IE" sz="1800" b="0" i="0" dirty="0">
                <a:solidFill>
                  <a:srgbClr val="494949"/>
                </a:solidFill>
                <a:effectLst/>
              </a:rPr>
              <a:t>Major Philosophy (Minor Political Science or Minor Economics or Minor Sociology)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IE" sz="1800" b="0" i="0" dirty="0">
                <a:solidFill>
                  <a:srgbClr val="494949"/>
                </a:solidFill>
                <a:effectLst/>
              </a:rPr>
              <a:t>Major Political Science (Minor Philosophy or Minor Economics or Minor Sociology)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IE" sz="1800" b="0" i="0" dirty="0">
                <a:solidFill>
                  <a:srgbClr val="494949"/>
                </a:solidFill>
                <a:effectLst/>
              </a:rPr>
              <a:t>Major Sociology (Minor Philosophy or Minor Political Science or Minor Economics)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06320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B8C26-93CB-B04A-AB12-47214C64F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E73B9"/>
                </a:solidFill>
              </a:rPr>
              <a:t>Pathway Explore Tool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BA0488-F8AB-A549-83C6-435BE07DEC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https://www.tcd.ie/courses/undergraduate/your-trinity-pathways/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BD837F-0D67-B749-B19D-65C0A02C780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1240" y="2159441"/>
            <a:ext cx="6211229" cy="3376228"/>
          </a:xfrm>
          <a:prstGeom prst="rect">
            <a:avLst/>
          </a:prstGeom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B8859EE0-FE8B-D44F-8B3C-0129E4247B9D}"/>
              </a:ext>
            </a:extLst>
          </p:cNvPr>
          <p:cNvSpPr/>
          <p:nvPr/>
        </p:nvSpPr>
        <p:spPr>
          <a:xfrm rot="10800000">
            <a:off x="5430644" y="4907841"/>
            <a:ext cx="2732049" cy="407103"/>
          </a:xfrm>
          <a:prstGeom prst="rightArrow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36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4D383-2932-1448-BD67-EA6848EC0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200" dirty="0">
                <a:solidFill>
                  <a:srgbClr val="0E73B9"/>
                </a:solidFill>
              </a:rPr>
              <a:t>The Trinity Experience</a:t>
            </a:r>
            <a:endParaRPr lang="en-US" sz="3200" dirty="0">
              <a:solidFill>
                <a:srgbClr val="0E73B9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94B2A8-6CFC-8D49-8B5F-AB95B34845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8675" y="1476000"/>
            <a:ext cx="7500938" cy="4445263"/>
          </a:xfrm>
        </p:spPr>
        <p:txBody>
          <a:bodyPr/>
          <a:lstStyle/>
          <a:p>
            <a:r>
              <a:rPr lang="en-IE" dirty="0"/>
              <a:t>Wider student life is important, and PPES provides plenty of scope for engagement in a wide range of activities.</a:t>
            </a:r>
          </a:p>
          <a:p>
            <a:r>
              <a:rPr lang="en-IE" b="0" dirty="0"/>
              <a:t>50 sports clubs, 120 societies.</a:t>
            </a:r>
          </a:p>
          <a:p>
            <a:r>
              <a:rPr lang="en-IE" b="0" dirty="0"/>
              <a:t>Some societies seem particularly suited to PPES Students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80064-1455-834B-A949-FB640789C2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https://www.tcd.ie/students/clubs-societies/</a:t>
            </a:r>
            <a:r>
              <a:rPr lang="en-US" dirty="0"/>
              <a:t>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4A4741A-E19C-8547-BD7F-E379487F05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841593"/>
              </p:ext>
            </p:extLst>
          </p:nvPr>
        </p:nvGraphicFramePr>
        <p:xfrm>
          <a:off x="678462" y="3423022"/>
          <a:ext cx="4819368" cy="30749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4842">
                  <a:extLst>
                    <a:ext uri="{9D8B030D-6E8A-4147-A177-3AD203B41FA5}">
                      <a16:colId xmlns:a16="http://schemas.microsoft.com/office/drawing/2014/main" val="2621852974"/>
                    </a:ext>
                  </a:extLst>
                </a:gridCol>
                <a:gridCol w="1204842">
                  <a:extLst>
                    <a:ext uri="{9D8B030D-6E8A-4147-A177-3AD203B41FA5}">
                      <a16:colId xmlns:a16="http://schemas.microsoft.com/office/drawing/2014/main" val="508347579"/>
                    </a:ext>
                  </a:extLst>
                </a:gridCol>
                <a:gridCol w="1204842">
                  <a:extLst>
                    <a:ext uri="{9D8B030D-6E8A-4147-A177-3AD203B41FA5}">
                      <a16:colId xmlns:a16="http://schemas.microsoft.com/office/drawing/2014/main" val="3063707616"/>
                    </a:ext>
                  </a:extLst>
                </a:gridCol>
                <a:gridCol w="1204842">
                  <a:extLst>
                    <a:ext uri="{9D8B030D-6E8A-4147-A177-3AD203B41FA5}">
                      <a16:colId xmlns:a16="http://schemas.microsoft.com/office/drawing/2014/main" val="771893768"/>
                    </a:ext>
                  </a:extLst>
                </a:gridCol>
              </a:tblGrid>
              <a:tr h="140958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DUBES – Dublin University Business &amp; Economic Society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400" b="1" dirty="0"/>
                        <a:t>Political Science Society</a:t>
                      </a:r>
                    </a:p>
                    <a:p>
                      <a:pPr algn="ctr"/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400" b="1" dirty="0"/>
                        <a:t>Social Studies Society</a:t>
                      </a:r>
                    </a:p>
                    <a:p>
                      <a:pPr algn="ctr"/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8229"/>
                  </a:ext>
                </a:extLst>
              </a:tr>
              <a:tr h="532509"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AIESEC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Foresight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400" b="1" dirty="0"/>
                        <a:t>Enterprise Trinity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0262869"/>
                  </a:ext>
                </a:extLst>
              </a:tr>
              <a:tr h="751777"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Upstart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400" b="1" dirty="0"/>
                        <a:t>Mature Students Society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809977"/>
                  </a:ext>
                </a:extLst>
              </a:tr>
              <a:tr h="381109">
                <a:tc>
                  <a:txBody>
                    <a:bodyPr/>
                    <a:lstStyle/>
                    <a:p>
                      <a:endParaRPr lang="en-US" sz="11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124351"/>
                  </a:ext>
                </a:extLst>
              </a:tr>
            </a:tbl>
          </a:graphicData>
        </a:graphic>
      </p:graphicFrame>
      <p:pic>
        <p:nvPicPr>
          <p:cNvPr id="7" name="Picture 2">
            <a:extLst>
              <a:ext uri="{FF2B5EF4-FFF2-40B4-BE49-F238E27FC236}">
                <a16:creationId xmlns:a16="http://schemas.microsoft.com/office/drawing/2014/main" id="{64076ECC-DD54-E949-99F0-3BFE03620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423022"/>
            <a:ext cx="4000501" cy="2307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857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E6886-2567-5F44-82AF-B20198784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200" dirty="0">
                <a:solidFill>
                  <a:srgbClr val="0E73B9"/>
                </a:solidFill>
              </a:rPr>
              <a:t>We are here to help!</a:t>
            </a:r>
            <a:endParaRPr lang="en-US" sz="3200" dirty="0">
              <a:solidFill>
                <a:srgbClr val="0E73B9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9363AA-BDD0-D54F-9D4A-79207B2BCE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Char char="Ø"/>
            </a:pPr>
            <a:r>
              <a:rPr lang="en-US" b="0" dirty="0"/>
              <a:t>PPES website www.tcd.ie/ppes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0" dirty="0"/>
              <a:t>PPES Handbook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0" dirty="0"/>
              <a:t>PPES Administration and Director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0" dirty="0"/>
              <a:t>Your Module Lecturers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0" dirty="0"/>
              <a:t>Module Teaching Assistants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0" dirty="0"/>
              <a:t>Your College Tutor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0" dirty="0"/>
              <a:t>Student Learning Development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0" dirty="0"/>
              <a:t>Mathematics Help Room</a:t>
            </a:r>
          </a:p>
          <a:p>
            <a:endParaRPr lang="en-US" sz="1800" b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11C6D1-3B27-8B46-A050-045570757B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732B4E8-3B00-F04D-BA36-592BA0314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331" y="1964257"/>
            <a:ext cx="3074670" cy="368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745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84CA0-8DA1-AC4A-824A-2863BDBD7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E73B9"/>
                </a:solidFill>
              </a:rPr>
              <a:t>Important PPES Rules (1</a:t>
            </a:r>
            <a:r>
              <a:rPr lang="en-US" dirty="0">
                <a:solidFill>
                  <a:srgbClr val="0E73B9"/>
                </a:solidFill>
              </a:rPr>
              <a:t>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652085-DA47-AB4C-94DC-1645626F7B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8675" y="1476000"/>
            <a:ext cx="7500938" cy="4445263"/>
          </a:xfrm>
        </p:spPr>
        <p:txBody>
          <a:bodyPr/>
          <a:lstStyle/>
          <a:p>
            <a:r>
              <a:rPr lang="en-IE" altLang="en-US" sz="2400" dirty="0"/>
              <a:t>Lectures and tutorials are compulsory!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IE" altLang="en-US" sz="2400" b="0" dirty="0">
                <a:solidFill>
                  <a:srgbClr val="0070C0"/>
                </a:solidFill>
              </a:rPr>
              <a:t>Students with significant level of </a:t>
            </a:r>
            <a:r>
              <a:rPr lang="en-IE" altLang="en-US" sz="2400" dirty="0">
                <a:solidFill>
                  <a:srgbClr val="0070C0"/>
                </a:solidFill>
              </a:rPr>
              <a:t>absenteeism</a:t>
            </a:r>
            <a:r>
              <a:rPr lang="en-IE" altLang="en-US" sz="2400" b="0" dirty="0">
                <a:solidFill>
                  <a:srgbClr val="0070C0"/>
                </a:solidFill>
              </a:rPr>
              <a:t> can be deemed non-satisfactory (“NS”) and prevented from sitting final examinations!</a:t>
            </a:r>
            <a:endParaRPr lang="en-US" altLang="en-US" sz="2400" dirty="0"/>
          </a:p>
          <a:p>
            <a:r>
              <a:rPr lang="en-IE" altLang="en-US" sz="2400" dirty="0"/>
              <a:t>Some tests may take place </a:t>
            </a:r>
            <a:r>
              <a:rPr lang="en-IE" altLang="en-US" sz="2400" u="sng" dirty="0"/>
              <a:t>during</a:t>
            </a:r>
            <a:r>
              <a:rPr lang="en-IE" altLang="en-US" sz="2400" dirty="0"/>
              <a:t> Michaelmas and Hilary Terms </a:t>
            </a:r>
            <a:br>
              <a:rPr lang="en-IE" altLang="en-US" sz="2400" dirty="0"/>
            </a:br>
            <a:r>
              <a:rPr lang="en-IE" altLang="en-US" sz="2400" b="0" dirty="0"/>
              <a:t>(e.g. in modules with continuous assessment).</a:t>
            </a:r>
          </a:p>
          <a:p>
            <a:r>
              <a:rPr lang="en-IE" altLang="en-US" sz="2400" b="0" dirty="0"/>
              <a:t>Lecture, test and exam scheduling is done by central College and students are generally informed at the same time as academic staff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C29811-8BBF-7343-BFBB-FC9AB051AA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Attend your lectures and tutorials!</a:t>
            </a:r>
          </a:p>
        </p:txBody>
      </p:sp>
    </p:spTree>
    <p:extLst>
      <p:ext uri="{BB962C8B-B14F-4D97-AF65-F5344CB8AC3E}">
        <p14:creationId xmlns:p14="http://schemas.microsoft.com/office/powerpoint/2010/main" val="4161537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70CBD-CC30-AE47-BD58-60000CBB7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E73B9"/>
                </a:solidFill>
              </a:rPr>
              <a:t>Important PPES Rules (2)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DC976D-CC70-6B4B-888C-B21F1BD760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8675" y="1476000"/>
            <a:ext cx="7500938" cy="4445263"/>
          </a:xfrm>
        </p:spPr>
        <p:txBody>
          <a:bodyPr/>
          <a:lstStyle/>
          <a:p>
            <a:r>
              <a:rPr lang="en-US" sz="2400" dirty="0"/>
              <a:t>Check your college emails </a:t>
            </a:r>
            <a:r>
              <a:rPr lang="en-US" sz="2400" u="sng" dirty="0"/>
              <a:t>daily</a:t>
            </a:r>
            <a:r>
              <a:rPr lang="en-US" sz="2400" dirty="0"/>
              <a:t>! </a:t>
            </a:r>
          </a:p>
          <a:p>
            <a:r>
              <a:rPr lang="en-US" sz="2400" dirty="0"/>
              <a:t>Only use your </a:t>
            </a:r>
            <a:r>
              <a:rPr lang="en-US" sz="2400" u="sng" dirty="0"/>
              <a:t>official college email address</a:t>
            </a:r>
            <a:r>
              <a:rPr lang="en-US" sz="2400" dirty="0"/>
              <a:t> (…@</a:t>
            </a:r>
            <a:r>
              <a:rPr lang="en-US" sz="2400" dirty="0" err="1"/>
              <a:t>tcd.ie</a:t>
            </a:r>
            <a:r>
              <a:rPr lang="en-US" sz="2400" dirty="0"/>
              <a:t>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0" dirty="0">
                <a:solidFill>
                  <a:srgbClr val="0E73B9"/>
                </a:solidFill>
              </a:rPr>
              <a:t>We will not response to private email accounts!</a:t>
            </a:r>
          </a:p>
          <a:p>
            <a:r>
              <a:rPr lang="en-US" sz="2400" dirty="0"/>
              <a:t>Be polite and respectful when writing emails to college staff</a:t>
            </a:r>
          </a:p>
          <a:p>
            <a:r>
              <a:rPr lang="en-US" sz="2400" dirty="0"/>
              <a:t>Write </a:t>
            </a:r>
            <a:r>
              <a:rPr lang="en-US" sz="2400" u="sng" dirty="0"/>
              <a:t>concise</a:t>
            </a:r>
            <a:r>
              <a:rPr lang="en-US" sz="2400" dirty="0"/>
              <a:t> emails that state </a:t>
            </a:r>
            <a:r>
              <a:rPr lang="en-US" sz="2400" u="sng" dirty="0"/>
              <a:t>clearly</a:t>
            </a:r>
            <a:r>
              <a:rPr lang="en-US" sz="2400" dirty="0"/>
              <a:t> your concern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0" dirty="0">
                <a:solidFill>
                  <a:srgbClr val="0E73B9"/>
                </a:solidFill>
              </a:rPr>
              <a:t>Always provide your course and student ID in emails!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0" dirty="0">
                <a:solidFill>
                  <a:srgbClr val="0E73B9"/>
                </a:solidFill>
              </a:rPr>
              <a:t>Configure a signature including your course name and student ID</a:t>
            </a:r>
            <a:r>
              <a:rPr lang="en-US" b="0" dirty="0">
                <a:solidFill>
                  <a:srgbClr val="0E73B9"/>
                </a:solidFill>
              </a:rPr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9D4C4B-C59E-E14A-892E-8BD3818FB1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Keep updated and communicate properly</a:t>
            </a:r>
          </a:p>
        </p:txBody>
      </p:sp>
    </p:spTree>
    <p:extLst>
      <p:ext uri="{BB962C8B-B14F-4D97-AF65-F5344CB8AC3E}">
        <p14:creationId xmlns:p14="http://schemas.microsoft.com/office/powerpoint/2010/main" val="3215750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70CBD-CC30-AE47-BD58-60000CBB7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E73B9"/>
                </a:solidFill>
              </a:rPr>
              <a:t>Important PPES Rules (3)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DC976D-CC70-6B4B-888C-B21F1BD760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8675" y="1476000"/>
            <a:ext cx="7500938" cy="44452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IE" altLang="en-US" sz="2400" dirty="0"/>
              <a:t>… you are ill for tests and/or examinations?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Ø"/>
            </a:pPr>
            <a:r>
              <a:rPr lang="en-IE" altLang="en-US" sz="2400" b="0" dirty="0">
                <a:solidFill>
                  <a:srgbClr val="0E73B9"/>
                </a:solidFill>
              </a:rPr>
              <a:t>Absences are excused only with a </a:t>
            </a:r>
            <a:r>
              <a:rPr lang="en-IE" altLang="en-US" sz="2400" b="0" u="sng" dirty="0">
                <a:solidFill>
                  <a:srgbClr val="0E73B9"/>
                </a:solidFill>
              </a:rPr>
              <a:t>medical certificate </a:t>
            </a:r>
            <a:r>
              <a:rPr lang="en-IE" altLang="en-US" sz="2400" b="0" dirty="0">
                <a:solidFill>
                  <a:srgbClr val="0E73B9"/>
                </a:solidFill>
              </a:rPr>
              <a:t>or equivalent (communicate with/via your </a:t>
            </a:r>
            <a:r>
              <a:rPr lang="en-IE" altLang="en-US" sz="2400" b="0" u="sng" dirty="0">
                <a:solidFill>
                  <a:srgbClr val="0E73B9"/>
                </a:solidFill>
              </a:rPr>
              <a:t>College Tutor</a:t>
            </a:r>
            <a:r>
              <a:rPr lang="en-IE" altLang="en-US" sz="2400" b="0" dirty="0">
                <a:solidFill>
                  <a:srgbClr val="0E73B9"/>
                </a:solidFill>
              </a:rPr>
              <a:t>), need to do this immediately. 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Ø"/>
            </a:pPr>
            <a:r>
              <a:rPr lang="en-IE" altLang="en-US" sz="2400" b="0" dirty="0">
                <a:solidFill>
                  <a:srgbClr val="0E73B9"/>
                </a:solidFill>
              </a:rPr>
              <a:t>Absence is not the same as getting zero. If you fail to turn up to an exam you need to explain it formally to the college through your tutor. 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Ø"/>
            </a:pPr>
            <a:r>
              <a:rPr lang="en-IE" altLang="en-US" sz="2400" b="0" dirty="0">
                <a:solidFill>
                  <a:srgbClr val="0E73B9"/>
                </a:solidFill>
              </a:rPr>
              <a:t>The assumption is that if you sit an exam then you were healthy. Typically, it is not possible to claim illness after an exam.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Ø"/>
            </a:pPr>
            <a:endParaRPr lang="en-IE" alt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9D4C4B-C59E-E14A-892E-8BD3818FB1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What to do if …</a:t>
            </a:r>
          </a:p>
        </p:txBody>
      </p:sp>
    </p:spTree>
    <p:extLst>
      <p:ext uri="{BB962C8B-B14F-4D97-AF65-F5344CB8AC3E}">
        <p14:creationId xmlns:p14="http://schemas.microsoft.com/office/powerpoint/2010/main" val="1068538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E5FA355-8061-8643-8C50-24BA92BFA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939" y="2788159"/>
            <a:ext cx="4539004" cy="259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4" descr="new square">
            <a:extLst>
              <a:ext uri="{FF2B5EF4-FFF2-40B4-BE49-F238E27FC236}">
                <a16:creationId xmlns:a16="http://schemas.microsoft.com/office/drawing/2014/main" id="{DDB3AA8F-23FD-3B40-BB11-DDB29BFE0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-6000" contrast="30000"/>
          </a:blip>
          <a:srcRect/>
          <a:stretch>
            <a:fillRect/>
          </a:stretch>
        </p:blipFill>
        <p:spPr bwMode="auto">
          <a:xfrm>
            <a:off x="244383" y="2195144"/>
            <a:ext cx="2686050" cy="145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long room">
            <a:extLst>
              <a:ext uri="{FF2B5EF4-FFF2-40B4-BE49-F238E27FC236}">
                <a16:creationId xmlns:a16="http://schemas.microsoft.com/office/drawing/2014/main" id="{0BE32902-9812-A94D-ADAC-FF6BF9788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4383" y="4079722"/>
            <a:ext cx="2686050" cy="147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m98">
            <a:extLst>
              <a:ext uri="{FF2B5EF4-FFF2-40B4-BE49-F238E27FC236}">
                <a16:creationId xmlns:a16="http://schemas.microsoft.com/office/drawing/2014/main" id="{3FB41656-10D2-224E-A3C7-7D72B63D3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96264" y="2141465"/>
            <a:ext cx="2681288" cy="165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49AAF625-29F1-244C-BAD7-23955C308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>
                <a:solidFill>
                  <a:srgbClr val="0E73B9"/>
                </a:solidFill>
              </a:rPr>
              <a:t>Trinity College… Founded in 1592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5BB5FC8-9F64-DC43-B2B2-88C3DF9513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8675" y="1543056"/>
            <a:ext cx="7500938" cy="421200"/>
          </a:xfrm>
        </p:spPr>
        <p:txBody>
          <a:bodyPr/>
          <a:lstStyle/>
          <a:p>
            <a:r>
              <a:rPr lang="en-GB" dirty="0">
                <a:solidFill>
                  <a:srgbClr val="0E73B9"/>
                </a:solidFill>
              </a:rPr>
              <a:t>A University of Global Consequence</a:t>
            </a:r>
          </a:p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E57C0D-B7AD-5149-B2E1-6CE77E23FAEE}"/>
              </a:ext>
            </a:extLst>
          </p:cNvPr>
          <p:cNvSpPr/>
          <p:nvPr/>
        </p:nvSpPr>
        <p:spPr>
          <a:xfrm>
            <a:off x="4846320" y="5314944"/>
            <a:ext cx="4297680" cy="1173257"/>
          </a:xfrm>
          <a:prstGeom prst="rect">
            <a:avLst/>
          </a:prstGeom>
          <a:solidFill>
            <a:srgbClr val="0E73B9"/>
          </a:solidFill>
          <a:ln w="3175">
            <a:solidFill>
              <a:srgbClr val="3E6D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Leading Irish Research University</a:t>
            </a:r>
          </a:p>
          <a:p>
            <a:r>
              <a:rPr lang="en-US" dirty="0"/>
              <a:t>Global Recognition </a:t>
            </a:r>
          </a:p>
          <a:p>
            <a:r>
              <a:rPr lang="en-US" dirty="0"/>
              <a:t>Ranked 1</a:t>
            </a:r>
            <a:r>
              <a:rPr lang="en-US" baseline="30000" dirty="0"/>
              <a:t>st</a:t>
            </a:r>
            <a:r>
              <a:rPr lang="en-US" dirty="0"/>
              <a:t> in Ireland and 101st in the World </a:t>
            </a:r>
            <a:br>
              <a:rPr lang="en-US" dirty="0"/>
            </a:br>
            <a:r>
              <a:rPr lang="en-US" dirty="0"/>
              <a:t>(QS World University Ranking)</a:t>
            </a:r>
          </a:p>
        </p:txBody>
      </p:sp>
    </p:spTree>
    <p:extLst>
      <p:ext uri="{BB962C8B-B14F-4D97-AF65-F5344CB8AC3E}">
        <p14:creationId xmlns:p14="http://schemas.microsoft.com/office/powerpoint/2010/main" val="3946561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70CBD-CC30-AE47-BD58-60000CBB7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E73B9"/>
                </a:solidFill>
              </a:rPr>
              <a:t>Important PPES Rules (4)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DC976D-CC70-6B4B-888C-B21F1BD760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8675" y="1476000"/>
            <a:ext cx="7500938" cy="44452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IE" altLang="en-US" sz="2400" dirty="0"/>
              <a:t>… you are unable to submit an assignment on schedule?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Ø"/>
            </a:pPr>
            <a:r>
              <a:rPr lang="en-IE" altLang="en-US" sz="2400" b="0" dirty="0">
                <a:solidFill>
                  <a:srgbClr val="0E73B9"/>
                </a:solidFill>
              </a:rPr>
              <a:t>Contact your tutor and the lecturer concerned, preferably before the deadline.</a:t>
            </a:r>
          </a:p>
          <a:p>
            <a:pPr>
              <a:lnSpc>
                <a:spcPct val="80000"/>
              </a:lnSpc>
            </a:pPr>
            <a:endParaRPr lang="en-IE" altLang="en-US" sz="2400" dirty="0"/>
          </a:p>
          <a:p>
            <a:pPr>
              <a:lnSpc>
                <a:spcPct val="80000"/>
              </a:lnSpc>
            </a:pPr>
            <a:r>
              <a:rPr lang="en-IE" altLang="en-US" sz="2400" dirty="0"/>
              <a:t>… you are unable to attend a mandatory class?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Ø"/>
            </a:pPr>
            <a:r>
              <a:rPr lang="en-IE" altLang="en-US" sz="2400" b="0" dirty="0">
                <a:solidFill>
                  <a:srgbClr val="0E73B9"/>
                </a:solidFill>
              </a:rPr>
              <a:t>Contact your tutor and the lecturer concerned, preferably before the class is taking place.</a:t>
            </a:r>
          </a:p>
          <a:p>
            <a:pPr>
              <a:lnSpc>
                <a:spcPct val="80000"/>
              </a:lnSpc>
            </a:pPr>
            <a:endParaRPr lang="en-IE" altLang="en-US" dirty="0"/>
          </a:p>
          <a:p>
            <a:pPr>
              <a:lnSpc>
                <a:spcPct val="80000"/>
              </a:lnSpc>
            </a:pPr>
            <a:endParaRPr lang="en-IE" alt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9D4C4B-C59E-E14A-892E-8BD3818FB1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What to do if …</a:t>
            </a:r>
          </a:p>
        </p:txBody>
      </p:sp>
    </p:spTree>
    <p:extLst>
      <p:ext uri="{BB962C8B-B14F-4D97-AF65-F5344CB8AC3E}">
        <p14:creationId xmlns:p14="http://schemas.microsoft.com/office/powerpoint/2010/main" val="1405592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18372-8146-604F-9B03-8053DC340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sz="3200" dirty="0">
                <a:solidFill>
                  <a:srgbClr val="0E73B9"/>
                </a:solidFill>
              </a:rPr>
              <a:t>Making your voices heard</a:t>
            </a:r>
            <a:endParaRPr lang="en-US" sz="3200" dirty="0">
              <a:solidFill>
                <a:srgbClr val="0E73B9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F3C4E5-DE95-8948-A518-C7EB17B88A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8674" y="1476000"/>
            <a:ext cx="8143875" cy="4075171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buFont typeface="Wingdings" pitchFamily="2" charset="2"/>
              <a:buChar char="Ø"/>
            </a:pPr>
            <a:r>
              <a:rPr lang="en-IE" altLang="en-US" sz="2400" dirty="0"/>
              <a:t>PPES:</a:t>
            </a:r>
            <a:r>
              <a:rPr lang="en-IE" altLang="en-US" sz="2400" b="0" dirty="0"/>
              <a:t> student representative on the programme committee.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Ø"/>
            </a:pPr>
            <a:r>
              <a:rPr lang="en-IE" altLang="en-US" sz="2400" dirty="0"/>
              <a:t>Students’ Union:</a:t>
            </a:r>
            <a:r>
              <a:rPr lang="en-IE" altLang="en-US" sz="2400" b="0" dirty="0"/>
              <a:t> class reps who meet with individual Department Heads on a regular basis.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Ø"/>
            </a:pPr>
            <a:r>
              <a:rPr lang="en-IE" altLang="en-US" sz="2400" dirty="0"/>
              <a:t>Module evaluations by students: </a:t>
            </a:r>
            <a:r>
              <a:rPr lang="en-IE" altLang="en-US" sz="2400" b="0" dirty="0"/>
              <a:t>at the end of Hilary and Michaelmas terms. (</a:t>
            </a:r>
            <a:r>
              <a:rPr lang="en-IE" altLang="en-US" sz="2400" b="0" dirty="0">
                <a:hlinkClick r:id="rId2"/>
              </a:rPr>
              <a:t>http://www.tcd.ie/ssp/undergraduate/student-evaluations/YouSaid_WeDid.php</a:t>
            </a:r>
            <a:r>
              <a:rPr lang="en-IE" altLang="en-US" sz="2400" b="0" dirty="0"/>
              <a:t>)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Ø"/>
            </a:pPr>
            <a:r>
              <a:rPr lang="en-IE" altLang="en-US" sz="2400" b="0" dirty="0"/>
              <a:t>Each year you will be invited to partake in a </a:t>
            </a:r>
            <a:r>
              <a:rPr lang="en-IE" altLang="en-US" sz="2400" dirty="0"/>
              <a:t>Course Evaluation.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Ø"/>
            </a:pPr>
            <a:r>
              <a:rPr lang="en-IE" altLang="en-US" sz="2400" dirty="0"/>
              <a:t>Problems with a module? </a:t>
            </a:r>
            <a:r>
              <a:rPr lang="en-IE" altLang="en-US" sz="2400" b="0" dirty="0"/>
              <a:t>If possible, bring it up with the module lecturer in the first instance.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Ø"/>
            </a:pPr>
            <a:r>
              <a:rPr lang="en-IE" altLang="en-US" sz="2400" dirty="0"/>
              <a:t>Individual/personal problems? </a:t>
            </a:r>
            <a:r>
              <a:rPr lang="en-IE" altLang="en-US" sz="2400" b="0" dirty="0"/>
              <a:t>– discuss with your </a:t>
            </a:r>
            <a:r>
              <a:rPr lang="en-IE" altLang="en-US" sz="2400" dirty="0"/>
              <a:t>College Tutor/Counselling service/Student 2 Student </a:t>
            </a:r>
            <a:r>
              <a:rPr lang="en-IE" altLang="en-US" sz="2400" b="0" dirty="0"/>
              <a:t>(</a:t>
            </a:r>
            <a:r>
              <a:rPr lang="en-IE" altLang="en-US" sz="2400" dirty="0"/>
              <a:t>S2S)</a:t>
            </a:r>
            <a:r>
              <a:rPr lang="en-IE" altLang="en-US" sz="2400" b="0" dirty="0"/>
              <a:t>.</a:t>
            </a:r>
            <a:endParaRPr lang="en-US" altLang="en-US" sz="2400" b="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3D58502-0956-AF47-B47D-09BC446CDB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81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142D6-4AD1-1749-8960-513AB5842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E73B9"/>
                </a:solidFill>
              </a:rPr>
              <a:t>Next week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1A4E6-D13C-2E46-945E-5C273AE196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8674" y="1476000"/>
            <a:ext cx="7746440" cy="4901939"/>
          </a:xfrm>
        </p:spPr>
        <p:txBody>
          <a:bodyPr/>
          <a:lstStyle/>
          <a:p>
            <a:pPr marL="342900" indent="-342900">
              <a:buFont typeface="Wingdings" pitchFamily="2" charset="2"/>
              <a:buChar char="Ø"/>
            </a:pPr>
            <a:r>
              <a:rPr lang="en-GB" altLang="en-US" sz="2400" b="0" dirty="0"/>
              <a:t>Two hours of lectures in each of the modules.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altLang="en-US" sz="2400" b="0" dirty="0"/>
              <a:t>In the first lecture the requirements and rules of the module will be explained, so make sure you attend.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altLang="en-US" sz="2400" b="0" dirty="0"/>
              <a:t>Usually, no seminars or tutorials in week 1 (but check module descriptions)</a:t>
            </a:r>
          </a:p>
          <a:p>
            <a:pPr marL="660400" lvl="1" indent="-342900">
              <a:buFont typeface="Wingdings" pitchFamily="2" charset="2"/>
              <a:buChar char="Ø"/>
            </a:pPr>
            <a:r>
              <a:rPr lang="en-GB" altLang="en-US" sz="2400" dirty="0"/>
              <a:t>Seminar/tutorial groups assigned by College. </a:t>
            </a:r>
          </a:p>
          <a:p>
            <a:pPr marL="660400" lvl="1" indent="-342900">
              <a:buFont typeface="Wingdings" pitchFamily="2" charset="2"/>
              <a:buChar char="Ø"/>
            </a:pPr>
            <a:r>
              <a:rPr lang="en-GB" altLang="en-US" sz="2400" dirty="0"/>
              <a:t>You can only request a change of tutorial group in </a:t>
            </a:r>
            <a:r>
              <a:rPr lang="en-GB" altLang="en-US" sz="2400" u="sng" dirty="0"/>
              <a:t>exceptional</a:t>
            </a:r>
            <a:r>
              <a:rPr lang="en-GB" altLang="en-US" sz="2400" dirty="0"/>
              <a:t> circumstances by contacting the relevant departmental office (not the Course Office).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altLang="en-US" sz="2400" b="0" dirty="0"/>
              <a:t>Design a study/work plan – you must keep up with all required coursework</a:t>
            </a:r>
          </a:p>
          <a:p>
            <a:pPr marL="342900" indent="-342900">
              <a:buFont typeface="Wingdings" pitchFamily="2" charset="2"/>
              <a:buChar char="Ø"/>
            </a:pPr>
            <a:endParaRPr lang="en-GB" altLang="en-US" b="0" dirty="0"/>
          </a:p>
          <a:p>
            <a:pPr marL="342900" indent="-342900">
              <a:buFont typeface="Wingdings" pitchFamily="2" charset="2"/>
              <a:buChar char="Ø"/>
            </a:pPr>
            <a:endParaRPr lang="en-GB" altLang="en-US" b="0" dirty="0"/>
          </a:p>
          <a:p>
            <a:pPr marL="342900" indent="-342900">
              <a:buFont typeface="Wingdings" pitchFamily="2" charset="2"/>
              <a:buChar char="Ø"/>
            </a:pPr>
            <a:endParaRPr lang="en-US" b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72184F-C597-C146-8CBD-8C5D74AF24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6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CE6DC-0605-6340-9ABD-695605E8E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E73B9"/>
                </a:solidFill>
              </a:rPr>
              <a:t>Next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8A1D06-05BB-EB42-8475-A20E36E84A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8675" y="1476000"/>
            <a:ext cx="7500938" cy="4856220"/>
          </a:xfrm>
        </p:spPr>
        <p:txBody>
          <a:bodyPr/>
          <a:lstStyle/>
          <a:p>
            <a:pPr marL="342900" indent="-342900" eaLnBrk="0" hangingPunct="0">
              <a:spcBef>
                <a:spcPct val="50000"/>
              </a:spcBef>
              <a:buFont typeface="Arial"/>
              <a:buChar char="•"/>
            </a:pPr>
            <a:r>
              <a:rPr lang="en-GB" altLang="en-US" sz="2400" b="0" dirty="0"/>
              <a:t>Check your </a:t>
            </a:r>
            <a:r>
              <a:rPr lang="en-GB" altLang="en-US" sz="2400" dirty="0">
                <a:solidFill>
                  <a:srgbClr val="3E6DB2"/>
                </a:solidFill>
              </a:rPr>
              <a:t>college</a:t>
            </a:r>
            <a:r>
              <a:rPr lang="en-GB" altLang="en-US" sz="2400" b="0" dirty="0"/>
              <a:t> </a:t>
            </a:r>
            <a:r>
              <a:rPr lang="en-GB" altLang="en-US" sz="2400" dirty="0">
                <a:solidFill>
                  <a:srgbClr val="0E73B9"/>
                </a:solidFill>
              </a:rPr>
              <a:t>email regularly</a:t>
            </a:r>
            <a:r>
              <a:rPr lang="en-GB" altLang="en-US" sz="2400" b="0" dirty="0"/>
              <a:t> (communication from the  Course Office will be via your TCD email address only).</a:t>
            </a:r>
          </a:p>
          <a:p>
            <a:pPr marL="342900" indent="-342900" eaLnBrk="0" hangingPunct="0">
              <a:spcBef>
                <a:spcPct val="50000"/>
              </a:spcBef>
              <a:buFont typeface="Arial"/>
              <a:buChar char="•"/>
            </a:pPr>
            <a:r>
              <a:rPr lang="en-GB" altLang="en-US" sz="2400" b="0" dirty="0"/>
              <a:t>Check </a:t>
            </a:r>
            <a:r>
              <a:rPr lang="en-GB" altLang="en-US" sz="2400" dirty="0">
                <a:solidFill>
                  <a:schemeClr val="accent2"/>
                </a:solidFill>
              </a:rPr>
              <a:t>mytcd.ie regularly </a:t>
            </a:r>
            <a:r>
              <a:rPr lang="en-GB" altLang="en-US" sz="2400" b="0" dirty="0"/>
              <a:t>for all timetable, venue, exams related information. </a:t>
            </a:r>
          </a:p>
          <a:p>
            <a:pPr marL="342900" indent="-342900" eaLnBrk="0" hangingPunct="0">
              <a:spcBef>
                <a:spcPct val="50000"/>
              </a:spcBef>
              <a:buFont typeface="Arial"/>
              <a:buChar char="•"/>
            </a:pPr>
            <a:r>
              <a:rPr lang="en-GB" altLang="en-US" sz="2400" b="0" dirty="0"/>
              <a:t>Contact your </a:t>
            </a:r>
            <a:r>
              <a:rPr lang="en-GB" altLang="en-US" sz="2400" dirty="0">
                <a:solidFill>
                  <a:srgbClr val="0E73B9"/>
                </a:solidFill>
              </a:rPr>
              <a:t>College Tutor</a:t>
            </a:r>
            <a:r>
              <a:rPr lang="en-GB" altLang="en-US" sz="2400" b="0" dirty="0"/>
              <a:t>.</a:t>
            </a:r>
          </a:p>
          <a:p>
            <a:pPr marL="342900" indent="-342900" eaLnBrk="0" hangingPunct="0">
              <a:spcBef>
                <a:spcPct val="50000"/>
              </a:spcBef>
              <a:buFont typeface="Arial"/>
              <a:buChar char="•"/>
            </a:pPr>
            <a:r>
              <a:rPr lang="en-GB" altLang="en-US" sz="2400" b="0" dirty="0"/>
              <a:t>Contact </a:t>
            </a:r>
            <a:r>
              <a:rPr lang="en-GB" altLang="en-US" sz="2400" dirty="0">
                <a:solidFill>
                  <a:srgbClr val="0E73B9"/>
                </a:solidFill>
              </a:rPr>
              <a:t>Student 2 Student (S2S)</a:t>
            </a:r>
            <a:r>
              <a:rPr lang="en-GB" altLang="en-US" sz="2400" b="0" dirty="0"/>
              <a:t>.</a:t>
            </a:r>
          </a:p>
          <a:p>
            <a:pPr marL="342900" indent="-342900" eaLnBrk="0" hangingPunct="0">
              <a:spcBef>
                <a:spcPct val="50000"/>
              </a:spcBef>
              <a:buFont typeface="Arial"/>
              <a:buChar char="•"/>
            </a:pPr>
            <a:r>
              <a:rPr lang="en-GB" altLang="en-US" sz="2400" b="0" dirty="0"/>
              <a:t>Get to know your </a:t>
            </a:r>
            <a:r>
              <a:rPr lang="en-GB" altLang="en-US" sz="2400" dirty="0">
                <a:solidFill>
                  <a:srgbClr val="0E73B9"/>
                </a:solidFill>
              </a:rPr>
              <a:t>classmates</a:t>
            </a:r>
            <a:r>
              <a:rPr lang="en-GB" altLang="en-US" sz="2400" b="0" dirty="0"/>
              <a:t>. Be inclusive and create new networks.</a:t>
            </a:r>
            <a:endParaRPr lang="en-US" altLang="en-US" sz="2400" b="0" dirty="0"/>
          </a:p>
          <a:p>
            <a:pPr marL="342900" indent="-34290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400" b="0" dirty="0"/>
              <a:t>Join at least </a:t>
            </a:r>
            <a:r>
              <a:rPr lang="en-US" altLang="en-US" sz="2400" dirty="0">
                <a:solidFill>
                  <a:schemeClr val="accent2"/>
                </a:solidFill>
              </a:rPr>
              <a:t>1 society/club </a:t>
            </a:r>
            <a:r>
              <a:rPr lang="en-US" altLang="en-US" sz="2400" b="0" dirty="0"/>
              <a:t>– Be brave!</a:t>
            </a:r>
            <a:endParaRPr lang="en-GB" altLang="en-US" sz="2400" b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DA534F-4B80-3447-A32C-FB31D86EB6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73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9477" y="5126763"/>
            <a:ext cx="7500939" cy="416138"/>
          </a:xfrm>
        </p:spPr>
        <p:txBody>
          <a:bodyPr/>
          <a:lstStyle/>
          <a:p>
            <a:r>
              <a:rPr lang="en-IE" sz="3200" dirty="0"/>
              <a:t>And finally….</a:t>
            </a:r>
            <a:br>
              <a:rPr lang="en-IE" sz="3200" dirty="0"/>
            </a:br>
            <a:br>
              <a:rPr lang="en-IE" sz="3200" dirty="0"/>
            </a:br>
            <a:r>
              <a:rPr lang="en-IE" sz="3200" dirty="0"/>
              <a:t>Enjoy your studies on the PPES Programme at Trinity College Dublin! </a:t>
            </a:r>
            <a:br>
              <a:rPr lang="en-IE" sz="3200" dirty="0"/>
            </a:b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871989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aculty of Arts, Humanities and Social Sciences - Trinity College Dublin">
            <a:extLst>
              <a:ext uri="{FF2B5EF4-FFF2-40B4-BE49-F238E27FC236}">
                <a16:creationId xmlns:a16="http://schemas.microsoft.com/office/drawing/2014/main" id="{4120F6CD-1878-7C4E-887C-9AE1958049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1" b="23035"/>
          <a:stretch/>
        </p:blipFill>
        <p:spPr bwMode="auto">
          <a:xfrm>
            <a:off x="4792600" y="2282185"/>
            <a:ext cx="4271390" cy="2034884"/>
          </a:xfrm>
          <a:prstGeom prst="rect">
            <a:avLst/>
          </a:prstGeom>
          <a:noFill/>
          <a:effectLst>
            <a:reflection blurRad="6350" stA="150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BD9B3A-2FE0-E342-AD79-99BDFD8A8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87" y="328474"/>
            <a:ext cx="7755243" cy="782862"/>
          </a:xfrm>
        </p:spPr>
        <p:txBody>
          <a:bodyPr anchor="b">
            <a:noAutofit/>
          </a:bodyPr>
          <a:lstStyle/>
          <a:p>
            <a:r>
              <a:rPr lang="en-US" sz="3200" dirty="0">
                <a:solidFill>
                  <a:srgbClr val="0E73B9"/>
                </a:solidFill>
              </a:rPr>
              <a:t>PPES -  Philosophy, Political Science, Economics and Sociology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B6CE973-1118-4E5F-992B-F95EB1B64F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8675" y="1543057"/>
            <a:ext cx="7500938" cy="20716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7B412E-C977-484B-9650-6FCE2C0AFC94}"/>
              </a:ext>
            </a:extLst>
          </p:cNvPr>
          <p:cNvSpPr txBox="1"/>
          <p:nvPr/>
        </p:nvSpPr>
        <p:spPr>
          <a:xfrm>
            <a:off x="4827763" y="4330234"/>
            <a:ext cx="4045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School of Social Sciences and Philosophy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1FBE0AC-C3BC-9649-EB92-91FD5721A9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828802"/>
              </p:ext>
            </p:extLst>
          </p:nvPr>
        </p:nvGraphicFramePr>
        <p:xfrm>
          <a:off x="828675" y="1451610"/>
          <a:ext cx="3963925" cy="42950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3506">
                  <a:extLst>
                    <a:ext uri="{9D8B030D-6E8A-4147-A177-3AD203B41FA5}">
                      <a16:colId xmlns:a16="http://schemas.microsoft.com/office/drawing/2014/main" val="718065008"/>
                    </a:ext>
                  </a:extLst>
                </a:gridCol>
                <a:gridCol w="2470419">
                  <a:extLst>
                    <a:ext uri="{9D8B030D-6E8A-4147-A177-3AD203B41FA5}">
                      <a16:colId xmlns:a16="http://schemas.microsoft.com/office/drawing/2014/main" val="2419017476"/>
                    </a:ext>
                  </a:extLst>
                </a:gridCol>
              </a:tblGrid>
              <a:tr h="7104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>
                          <a:effectLst/>
                        </a:rPr>
                        <a:t>Philosophy</a:t>
                      </a:r>
                      <a:endParaRPr lang="en-I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>
                          <a:effectLst/>
                        </a:rPr>
                        <a:t>5</a:t>
                      </a:r>
                      <a:r>
                        <a:rPr lang="en-IE" sz="2000" baseline="30000">
                          <a:effectLst/>
                        </a:rPr>
                        <a:t>th</a:t>
                      </a:r>
                      <a:r>
                        <a:rPr lang="en-IE" sz="2000">
                          <a:effectLst/>
                        </a:rPr>
                        <a:t> floor, Arts Building</a:t>
                      </a:r>
                      <a:endParaRPr lang="en-I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4624197"/>
                  </a:ext>
                </a:extLst>
              </a:tr>
              <a:tr h="14370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 dirty="0">
                          <a:effectLst/>
                        </a:rPr>
                        <a:t>Political Science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 dirty="0">
                          <a:effectLst/>
                        </a:rPr>
                        <a:t>4</a:t>
                      </a:r>
                      <a:r>
                        <a:rPr lang="en-IE" sz="2000" baseline="30000" dirty="0">
                          <a:effectLst/>
                        </a:rPr>
                        <a:t>th</a:t>
                      </a:r>
                      <a:r>
                        <a:rPr lang="en-IE" sz="2000" dirty="0">
                          <a:effectLst/>
                        </a:rPr>
                        <a:t> floor, 2-3 College Green (between Starbucks and Costa on Dame St)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0649958"/>
                  </a:ext>
                </a:extLst>
              </a:tr>
              <a:tr h="7104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>
                          <a:effectLst/>
                        </a:rPr>
                        <a:t>Economics</a:t>
                      </a:r>
                      <a:endParaRPr lang="en-I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>
                          <a:effectLst/>
                        </a:rPr>
                        <a:t>3</a:t>
                      </a:r>
                      <a:r>
                        <a:rPr lang="en-IE" sz="2000" baseline="30000">
                          <a:effectLst/>
                        </a:rPr>
                        <a:t>rd</a:t>
                      </a:r>
                      <a:r>
                        <a:rPr lang="en-IE" sz="2000">
                          <a:effectLst/>
                        </a:rPr>
                        <a:t> floor, Arts Building</a:t>
                      </a:r>
                      <a:endParaRPr lang="en-I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6311619"/>
                  </a:ext>
                </a:extLst>
              </a:tr>
              <a:tr h="14370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>
                          <a:effectLst/>
                        </a:rPr>
                        <a:t>Sociology</a:t>
                      </a:r>
                      <a:endParaRPr lang="en-I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 dirty="0">
                          <a:effectLst/>
                        </a:rPr>
                        <a:t>3</a:t>
                      </a:r>
                      <a:r>
                        <a:rPr lang="en-IE" sz="2000" baseline="30000" dirty="0">
                          <a:effectLst/>
                        </a:rPr>
                        <a:t>rd</a:t>
                      </a:r>
                      <a:r>
                        <a:rPr lang="en-IE" sz="2000" dirty="0">
                          <a:effectLst/>
                        </a:rPr>
                        <a:t> floor, 2-3 College Green (between Starbucks and Costa on Dame St)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7676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0608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C05C1-FE59-764E-A379-26C3AE667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E73B9"/>
                </a:solidFill>
              </a:rPr>
              <a:t>PPES </a:t>
            </a:r>
            <a:r>
              <a:rPr lang="en-US" sz="3200" dirty="0" err="1">
                <a:solidFill>
                  <a:srgbClr val="0E73B9"/>
                </a:solidFill>
              </a:rPr>
              <a:t>Programme</a:t>
            </a:r>
            <a:r>
              <a:rPr lang="en-US" sz="3200" dirty="0">
                <a:solidFill>
                  <a:srgbClr val="0E73B9"/>
                </a:solidFill>
              </a:rPr>
              <a:t> Administration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C55689-4B96-8341-A631-90F1B8C8BF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8674" y="1476001"/>
            <a:ext cx="7309732" cy="3200782"/>
          </a:xfrm>
        </p:spPr>
        <p:txBody>
          <a:bodyPr/>
          <a:lstStyle/>
          <a:p>
            <a:r>
              <a:rPr lang="en-IE" sz="2300" dirty="0"/>
              <a:t>Administrator: Martina </a:t>
            </a:r>
            <a:r>
              <a:rPr lang="en-IE" sz="2300" dirty="0" err="1"/>
              <a:t>Ní</a:t>
            </a:r>
            <a:r>
              <a:rPr lang="en-IE" sz="2300" dirty="0"/>
              <a:t> </a:t>
            </a:r>
            <a:r>
              <a:rPr lang="en-IE" sz="2300" dirty="0" err="1"/>
              <a:t>Chochláin</a:t>
            </a:r>
            <a:endParaRPr lang="en-IE" sz="2300" dirty="0"/>
          </a:p>
          <a:p>
            <a:r>
              <a:rPr lang="en-IE" sz="2300" dirty="0"/>
              <a:t>Email: ppe</a:t>
            </a:r>
            <a:r>
              <a:rPr lang="en-IE" sz="2300" dirty="0">
                <a:hlinkClick r:id="rId3"/>
              </a:rPr>
              <a:t>s@tcd.ie</a:t>
            </a:r>
            <a:r>
              <a:rPr lang="en-IE" sz="2300" dirty="0"/>
              <a:t>  (giving your student number)</a:t>
            </a:r>
            <a:endParaRPr lang="en-US" sz="2300" dirty="0"/>
          </a:p>
          <a:p>
            <a:pPr marL="0" lvl="1" indent="0">
              <a:buNone/>
            </a:pPr>
            <a:r>
              <a:rPr lang="en-IE" sz="2300" dirty="0"/>
              <a:t>Open every day (8-12.45 and 2-3.15)</a:t>
            </a:r>
          </a:p>
          <a:p>
            <a:pPr marL="0" lvl="1" indent="0">
              <a:buNone/>
            </a:pPr>
            <a:r>
              <a:rPr lang="en-IE" sz="2300" dirty="0"/>
              <a:t>email/call by in person</a:t>
            </a:r>
          </a:p>
          <a:p>
            <a:pPr marL="346075" lvl="2" indent="0">
              <a:spcBef>
                <a:spcPts val="0"/>
              </a:spcBef>
              <a:buNone/>
            </a:pPr>
            <a:endParaRPr lang="en-US" sz="1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620265-7A67-4548-95B6-814289E5A5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E" dirty="0"/>
              <a:t>Office: </a:t>
            </a:r>
            <a:r>
              <a:rPr lang="en-US" dirty="0"/>
              <a:t>Room 3023, Level 3, Arts Building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008CAF-C50F-C245-A972-AA1A989F9C4B}"/>
              </a:ext>
            </a:extLst>
          </p:cNvPr>
          <p:cNvSpPr/>
          <p:nvPr/>
        </p:nvSpPr>
        <p:spPr>
          <a:xfrm>
            <a:off x="6780050" y="3452289"/>
            <a:ext cx="21675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/>
              <a:t>Martina </a:t>
            </a:r>
            <a:r>
              <a:rPr lang="en-IE" dirty="0" err="1"/>
              <a:t>Ní</a:t>
            </a:r>
            <a:r>
              <a:rPr lang="en-IE" dirty="0"/>
              <a:t> </a:t>
            </a:r>
            <a:r>
              <a:rPr lang="en-IE" dirty="0" err="1"/>
              <a:t>Chochláin</a:t>
            </a:r>
            <a:endParaRPr lang="en-IE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BCCC9BB-5CAA-6D41-80F7-D8BAFBA93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280" y="4140241"/>
            <a:ext cx="1484181" cy="1383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E8682497-F1A2-4A4C-82E8-712462FBC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362342"/>
              </p:ext>
            </p:extLst>
          </p:nvPr>
        </p:nvGraphicFramePr>
        <p:xfrm>
          <a:off x="587522" y="4256250"/>
          <a:ext cx="6096000" cy="1798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27322329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639961122"/>
                    </a:ext>
                  </a:extLst>
                </a:gridCol>
              </a:tblGrid>
              <a:tr h="1695634">
                <a:tc>
                  <a:txBody>
                    <a:bodyPr/>
                    <a:lstStyle/>
                    <a:p>
                      <a:pPr marL="285750" lvl="0" indent="-285750">
                        <a:spcBef>
                          <a:spcPts val="0"/>
                        </a:spcBef>
                        <a:buFont typeface="Wingdings" pitchFamily="2" charset="2"/>
                        <a:buChar char="Ø"/>
                      </a:pPr>
                      <a:r>
                        <a:rPr lang="en-IE" sz="1600" kern="1200" dirty="0"/>
                        <a:t>Annual/Re-assessment Progression &amp; Publication of Results</a:t>
                      </a:r>
                    </a:p>
                    <a:p>
                      <a:pPr marL="285750" lvl="0" indent="-285750">
                        <a:spcBef>
                          <a:spcPts val="0"/>
                        </a:spcBef>
                        <a:buFont typeface="Wingdings" pitchFamily="2" charset="2"/>
                        <a:buChar char="Ø"/>
                      </a:pPr>
                      <a:r>
                        <a:rPr lang="en-IE" sz="1600" kern="1200" dirty="0"/>
                        <a:t>Timetable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IE" sz="1600" kern="1200" dirty="0"/>
                        <a:t>PPES Programme Regulations</a:t>
                      </a:r>
                    </a:p>
                    <a:p>
                      <a:pPr marL="285750" lvl="0" indent="-285750">
                        <a:spcBef>
                          <a:spcPts val="0"/>
                        </a:spcBef>
                        <a:buFont typeface="Wingdings" pitchFamily="2" charset="2"/>
                        <a:buChar char="Ø"/>
                      </a:pPr>
                      <a:endParaRPr lang="en-IE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en-US" sz="1600" dirty="0"/>
                        <a:t>Management of </a:t>
                      </a:r>
                      <a:r>
                        <a:rPr lang="en-US" sz="1600" dirty="0" err="1"/>
                        <a:t>Programme</a:t>
                      </a:r>
                      <a:r>
                        <a:rPr lang="en-US" sz="1600" dirty="0"/>
                        <a:t> Handbook/Web Site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en-US" sz="1600" dirty="0"/>
                        <a:t>Transcripts of Results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en-US" sz="1600" dirty="0"/>
                        <a:t>General PPES Queries – 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If I can’t help you personally, I’ll know someone who can!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286628"/>
                  </a:ext>
                </a:extLst>
              </a:tr>
            </a:tbl>
          </a:graphicData>
        </a:graphic>
      </p:graphicFrame>
      <p:pic>
        <p:nvPicPr>
          <p:cNvPr id="9" name="Picture 8" descr="A close-up of a young child&#10;&#10;Description automatically generated with low confidence">
            <a:extLst>
              <a:ext uri="{FF2B5EF4-FFF2-40B4-BE49-F238E27FC236}">
                <a16:creationId xmlns:a16="http://schemas.microsoft.com/office/drawing/2014/main" id="{65723E22-D48D-4D8B-B754-9D474C2AAD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345" y="1310708"/>
            <a:ext cx="1941425" cy="193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053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777B0-A01E-D59D-2209-AA9F62FDB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40B66D8-2F86-463B-CC2D-1CAD63352F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871359"/>
              </p:ext>
            </p:extLst>
          </p:nvPr>
        </p:nvGraphicFramePr>
        <p:xfrm>
          <a:off x="0" y="1"/>
          <a:ext cx="9144000" cy="685800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54552">
                  <a:extLst>
                    <a:ext uri="{9D8B030D-6E8A-4147-A177-3AD203B41FA5}">
                      <a16:colId xmlns:a16="http://schemas.microsoft.com/office/drawing/2014/main" val="3582942494"/>
                    </a:ext>
                  </a:extLst>
                </a:gridCol>
                <a:gridCol w="1008515">
                  <a:extLst>
                    <a:ext uri="{9D8B030D-6E8A-4147-A177-3AD203B41FA5}">
                      <a16:colId xmlns:a16="http://schemas.microsoft.com/office/drawing/2014/main" val="1317194338"/>
                    </a:ext>
                  </a:extLst>
                </a:gridCol>
                <a:gridCol w="2415893">
                  <a:extLst>
                    <a:ext uri="{9D8B030D-6E8A-4147-A177-3AD203B41FA5}">
                      <a16:colId xmlns:a16="http://schemas.microsoft.com/office/drawing/2014/main" val="1590315659"/>
                    </a:ext>
                  </a:extLst>
                </a:gridCol>
                <a:gridCol w="2415893">
                  <a:extLst>
                    <a:ext uri="{9D8B030D-6E8A-4147-A177-3AD203B41FA5}">
                      <a16:colId xmlns:a16="http://schemas.microsoft.com/office/drawing/2014/main" val="3791118795"/>
                    </a:ext>
                  </a:extLst>
                </a:gridCol>
                <a:gridCol w="2749147">
                  <a:extLst>
                    <a:ext uri="{9D8B030D-6E8A-4147-A177-3AD203B41FA5}">
                      <a16:colId xmlns:a16="http://schemas.microsoft.com/office/drawing/2014/main" val="2205088664"/>
                    </a:ext>
                  </a:extLst>
                </a:gridCol>
              </a:tblGrid>
              <a:tr h="348464">
                <a:tc>
                  <a:txBody>
                    <a:bodyPr/>
                    <a:lstStyle/>
                    <a:p>
                      <a:r>
                        <a:rPr lang="en-US" sz="5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1750" marR="11430" indent="62230">
                        <a:lnSpc>
                          <a:spcPct val="117000"/>
                        </a:lnSpc>
                        <a:spcAft>
                          <a:spcPts val="0"/>
                        </a:spcAft>
                      </a:pPr>
                      <a:r>
                        <a:rPr lang="en-US" sz="400" b="1" spc="-1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Academic</a:t>
                      </a:r>
                      <a:r>
                        <a:rPr lang="en-US" sz="400" b="1" spc="20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" b="1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Calendar</a:t>
                      </a:r>
                      <a:r>
                        <a:rPr lang="en-US" sz="400" b="1" spc="-25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" b="1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Week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</a:pPr>
                      <a:r>
                        <a:rPr lang="en-US" sz="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7965" marR="34290" indent="59055">
                        <a:lnSpc>
                          <a:spcPct val="113000"/>
                        </a:lnSpc>
                        <a:spcAft>
                          <a:spcPts val="0"/>
                        </a:spcAft>
                      </a:pPr>
                      <a:r>
                        <a:rPr lang="en-US" sz="500" b="1" spc="-2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Week</a:t>
                      </a:r>
                      <a:r>
                        <a:rPr lang="en-US" sz="500" b="1" spc="20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00" b="1" spc="-1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beginning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107440">
                        <a:spcBef>
                          <a:spcPts val="625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-1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2024/25</a:t>
                      </a:r>
                      <a:r>
                        <a:rPr lang="en-US" sz="750" b="1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50" b="1" spc="-1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Academic</a:t>
                      </a:r>
                      <a:r>
                        <a:rPr lang="en-US" sz="750" b="1" spc="5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50" b="1" spc="-1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Year</a:t>
                      </a:r>
                      <a:r>
                        <a:rPr lang="en-US" sz="750" b="1" spc="5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50" b="1" spc="-1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Calendar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50"/>
                        </a:spcBef>
                      </a:pPr>
                      <a:r>
                        <a:rPr lang="en-US" sz="6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5240"/>
                      <a:r>
                        <a:rPr lang="en-US" sz="600" b="1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Term /</a:t>
                      </a:r>
                      <a:r>
                        <a:rPr lang="en-US" sz="600" b="1" spc="5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b="1" spc="-1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Semester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58306791"/>
                  </a:ext>
                </a:extLst>
              </a:tr>
              <a:tr h="204272">
                <a:tc>
                  <a:txBody>
                    <a:bodyPr/>
                    <a:lstStyle/>
                    <a:p>
                      <a:r>
                        <a:rPr lang="en-US" sz="6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6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2090"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750" b="1">
                          <a:solidFill>
                            <a:srgbClr val="006F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UG</a:t>
                      </a:r>
                      <a:r>
                        <a:rPr lang="en-US" sz="750" b="1" spc="-30">
                          <a:solidFill>
                            <a:srgbClr val="006F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50" b="1">
                          <a:solidFill>
                            <a:srgbClr val="006F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continuing</a:t>
                      </a:r>
                      <a:r>
                        <a:rPr lang="en-US" sz="750" b="1" spc="-30">
                          <a:solidFill>
                            <a:srgbClr val="006F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50" b="1">
                          <a:solidFill>
                            <a:srgbClr val="006F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years</a:t>
                      </a:r>
                      <a:r>
                        <a:rPr lang="en-US" sz="750" b="1" spc="-25">
                          <a:solidFill>
                            <a:srgbClr val="006F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50" b="1">
                          <a:solidFill>
                            <a:srgbClr val="006F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750" b="1" spc="-25">
                          <a:solidFill>
                            <a:srgbClr val="006F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50" b="1">
                          <a:solidFill>
                            <a:srgbClr val="006F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PG</a:t>
                      </a:r>
                      <a:r>
                        <a:rPr lang="en-US" sz="750" b="1" spc="-25">
                          <a:solidFill>
                            <a:srgbClr val="006F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50" b="1">
                          <a:solidFill>
                            <a:srgbClr val="006F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all</a:t>
                      </a:r>
                      <a:r>
                        <a:rPr lang="en-US" sz="750" b="1" spc="-30">
                          <a:solidFill>
                            <a:srgbClr val="006F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50" b="1" spc="-10">
                          <a:solidFill>
                            <a:srgbClr val="006F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years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6255"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750" b="1">
                          <a:solidFill>
                            <a:srgbClr val="006F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UG</a:t>
                      </a:r>
                      <a:r>
                        <a:rPr lang="en-US" sz="750" b="1" spc="-25">
                          <a:solidFill>
                            <a:srgbClr val="006F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50" b="1">
                          <a:solidFill>
                            <a:srgbClr val="006F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new</a:t>
                      </a:r>
                      <a:r>
                        <a:rPr lang="en-US" sz="750" b="1" spc="-25">
                          <a:solidFill>
                            <a:srgbClr val="006F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50" b="1">
                          <a:solidFill>
                            <a:srgbClr val="006F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first</a:t>
                      </a:r>
                      <a:r>
                        <a:rPr lang="en-US" sz="750" b="1" spc="-25">
                          <a:solidFill>
                            <a:srgbClr val="006F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50" b="1" spc="-10">
                          <a:solidFill>
                            <a:srgbClr val="006F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years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6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83780841"/>
                  </a:ext>
                </a:extLst>
              </a:tr>
              <a:tr h="158372">
                <a:tc>
                  <a:txBody>
                    <a:bodyPr/>
                    <a:lstStyle/>
                    <a:p>
                      <a:pPr marL="185420">
                        <a:lnSpc>
                          <a:spcPts val="695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IE" sz="11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695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26-Aug-</a:t>
                      </a:r>
                      <a:r>
                        <a:rPr lang="en-US" sz="600" spc="-25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IE" sz="11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685"/>
                        </a:lnSpc>
                        <a:spcBef>
                          <a:spcPts val="160"/>
                        </a:spcBef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Reassessment *</a:t>
                      </a:r>
                      <a:r>
                        <a:rPr lang="en-US" sz="600" spc="-5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(Semesters</a:t>
                      </a:r>
                      <a:r>
                        <a:rPr lang="en-US" sz="600" spc="5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 &amp; 2 of </a:t>
                      </a:r>
                      <a:r>
                        <a:rPr lang="en-US" sz="600" spc="-1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2023/24)</a:t>
                      </a:r>
                      <a:endParaRPr lang="en-IE" sz="1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6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70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←Michaelmas</a:t>
                      </a:r>
                      <a:r>
                        <a:rPr lang="en-US" sz="500" b="1" spc="-25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00" b="1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Term</a:t>
                      </a:r>
                      <a:r>
                        <a:rPr lang="en-US" sz="500" b="1" spc="-3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00" b="1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begins/Semester</a:t>
                      </a:r>
                      <a:r>
                        <a:rPr lang="en-US" sz="500" b="1" spc="-2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00" b="1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500" b="1" spc="-3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00" b="1" spc="-1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begins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9395113"/>
                  </a:ext>
                </a:extLst>
              </a:tr>
              <a:tr h="274497">
                <a:tc>
                  <a:txBody>
                    <a:bodyPr/>
                    <a:lstStyle/>
                    <a:p>
                      <a:pPr marL="185420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IE" sz="11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5105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02-Sep-</a:t>
                      </a:r>
                      <a:r>
                        <a:rPr lang="en-US" sz="600" spc="-25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IE" sz="11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6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Orientation</a:t>
                      </a:r>
                      <a:r>
                        <a:rPr lang="en-US" sz="600" b="1" spc="-1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(Postgraduate, Visiting</a:t>
                      </a:r>
                      <a:r>
                        <a:rPr lang="en-US" sz="600" b="1" spc="-5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&amp;</a:t>
                      </a:r>
                      <a:r>
                        <a:rPr lang="en-US" sz="600" b="1" spc="-1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Erasmus);</a:t>
                      </a:r>
                      <a:endParaRPr lang="en-IE" sz="1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550"/>
                        </a:lnSpc>
                        <a:spcBef>
                          <a:spcPts val="100"/>
                        </a:spcBef>
                      </a:pPr>
                      <a:r>
                        <a:rPr lang="en-US" sz="600" b="1" spc="-1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Marking/Results</a:t>
                      </a:r>
                      <a:endParaRPr lang="en-IE" sz="1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r>
                        <a:rPr lang="en-US" sz="6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6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06409469"/>
                  </a:ext>
                </a:extLst>
              </a:tr>
              <a:tr h="153656">
                <a:tc>
                  <a:txBody>
                    <a:bodyPr/>
                    <a:lstStyle/>
                    <a:p>
                      <a:pPr marL="185420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5105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09-Sep-</a:t>
                      </a:r>
                      <a:r>
                        <a:rPr lang="en-US" sz="600" spc="-25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80"/>
                        </a:spcBef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Teaching and </a:t>
                      </a:r>
                      <a:r>
                        <a:rPr lang="en-US" sz="600" spc="-1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Learning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marL="13970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←Michaelmas</a:t>
                      </a:r>
                      <a:r>
                        <a:rPr lang="en-US" sz="500" b="1" spc="-2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teaching</a:t>
                      </a:r>
                      <a:r>
                        <a:rPr lang="en-US" sz="500" b="1" spc="-2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term</a:t>
                      </a:r>
                      <a:r>
                        <a:rPr lang="en-US" sz="500" b="1" spc="-25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00" b="1" spc="-1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begins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97368297"/>
                  </a:ext>
                </a:extLst>
              </a:tr>
              <a:tr h="153656">
                <a:tc>
                  <a:txBody>
                    <a:bodyPr/>
                    <a:lstStyle/>
                    <a:p>
                      <a:pPr marL="185420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5105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16-Sep-</a:t>
                      </a:r>
                      <a:r>
                        <a:rPr lang="en-US" sz="600" spc="-25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50"/>
                        </a:spcBef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Teaching and </a:t>
                      </a:r>
                      <a:r>
                        <a:rPr lang="en-US" sz="600" spc="-1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Learning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Orientation (JF</a:t>
                      </a:r>
                      <a:r>
                        <a:rPr lang="en-US" sz="600" b="1" spc="5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b="1" spc="-25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UG)</a:t>
                      </a:r>
                      <a:endParaRPr lang="en-IE" sz="1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901350"/>
                  </a:ext>
                </a:extLst>
              </a:tr>
              <a:tr h="153656">
                <a:tc>
                  <a:txBody>
                    <a:bodyPr/>
                    <a:lstStyle/>
                    <a:p>
                      <a:pPr marL="185420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5105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23-Sep-</a:t>
                      </a:r>
                      <a:r>
                        <a:rPr lang="en-US" sz="600" spc="-25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50"/>
                        </a:spcBef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Teaching and </a:t>
                      </a:r>
                      <a:r>
                        <a:rPr lang="en-US" sz="600" spc="-1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Learning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Teaching and </a:t>
                      </a:r>
                      <a:r>
                        <a:rPr lang="en-US" sz="600" spc="-1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Learning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940068"/>
                  </a:ext>
                </a:extLst>
              </a:tr>
              <a:tr h="153656">
                <a:tc>
                  <a:txBody>
                    <a:bodyPr/>
                    <a:lstStyle/>
                    <a:p>
                      <a:pPr marL="185420"/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8280"/>
                      <a:r>
                        <a:rPr lang="en-US" sz="600" spc="-1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30-Sep-</a:t>
                      </a:r>
                      <a:r>
                        <a:rPr lang="en-US" sz="600" spc="-25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Teaching and </a:t>
                      </a:r>
                      <a:r>
                        <a:rPr lang="en-US" sz="600" spc="-1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Learning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"/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Teaching and </a:t>
                      </a:r>
                      <a:r>
                        <a:rPr lang="en-US" sz="600" spc="-1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Learning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548399"/>
                  </a:ext>
                </a:extLst>
              </a:tr>
              <a:tr h="153656">
                <a:tc>
                  <a:txBody>
                    <a:bodyPr/>
                    <a:lstStyle/>
                    <a:p>
                      <a:pPr marL="185420"/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8280"/>
                      <a:r>
                        <a:rPr lang="en-US" sz="600" spc="-1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07-Oct-</a:t>
                      </a:r>
                      <a:r>
                        <a:rPr lang="en-US" sz="600" spc="-25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Teaching and </a:t>
                      </a:r>
                      <a:r>
                        <a:rPr lang="en-US" sz="600" spc="-1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Learning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"/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Teaching and </a:t>
                      </a:r>
                      <a:r>
                        <a:rPr lang="en-US" sz="600" spc="-1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Learning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754438"/>
                  </a:ext>
                </a:extLst>
              </a:tr>
              <a:tr h="153656">
                <a:tc>
                  <a:txBody>
                    <a:bodyPr/>
                    <a:lstStyle/>
                    <a:p>
                      <a:pPr marL="185420"/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8280"/>
                      <a:r>
                        <a:rPr lang="en-US" sz="600" spc="-1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14-Oct-</a:t>
                      </a:r>
                      <a:r>
                        <a:rPr lang="en-US" sz="600" spc="-25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Teaching and </a:t>
                      </a:r>
                      <a:r>
                        <a:rPr lang="en-US" sz="600" spc="-1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Learning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"/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Teaching and </a:t>
                      </a:r>
                      <a:r>
                        <a:rPr lang="en-US" sz="600" spc="-1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Learning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464966"/>
                  </a:ext>
                </a:extLst>
              </a:tr>
              <a:tr h="153656">
                <a:tc>
                  <a:txBody>
                    <a:bodyPr/>
                    <a:lstStyle/>
                    <a:p>
                      <a:pPr marL="185420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8280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600" spc="-1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21-Oct-</a:t>
                      </a:r>
                      <a:r>
                        <a:rPr lang="en-US" sz="600" spc="-25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IE" sz="1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55"/>
                        </a:spcBef>
                      </a:pPr>
                      <a:r>
                        <a:rPr lang="en-US" sz="600" b="1" spc="-1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Study/Review</a:t>
                      </a:r>
                      <a:endParaRPr lang="en-IE" sz="11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600" b="1" spc="-1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Study/Review</a:t>
                      </a:r>
                      <a:endParaRPr lang="en-IE" sz="1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6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6145269"/>
                  </a:ext>
                </a:extLst>
              </a:tr>
              <a:tr h="162894">
                <a:tc>
                  <a:txBody>
                    <a:bodyPr/>
                    <a:lstStyle/>
                    <a:p>
                      <a:pPr marL="165735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600" spc="-25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8280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28-Oct-</a:t>
                      </a:r>
                      <a:r>
                        <a:rPr lang="en-US" sz="600" spc="-25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30"/>
                        </a:spcBef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Teaching</a:t>
                      </a:r>
                      <a:r>
                        <a:rPr lang="en-US" sz="600" spc="-5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and Learning</a:t>
                      </a:r>
                      <a:r>
                        <a:rPr lang="en-US" sz="600" spc="-5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(Monday, Public</a:t>
                      </a:r>
                      <a:r>
                        <a:rPr lang="en-US" sz="600" spc="-5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spc="-1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Holiday)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Teaching</a:t>
                      </a:r>
                      <a:r>
                        <a:rPr lang="en-US" sz="600" spc="-5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and Learning</a:t>
                      </a:r>
                      <a:r>
                        <a:rPr lang="en-US" sz="600" spc="-5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(Monday, Public</a:t>
                      </a:r>
                      <a:r>
                        <a:rPr lang="en-US" sz="600" spc="-5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spc="-1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Holiday)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5">
                  <a:txBody>
                    <a:bodyPr/>
                    <a:lstStyle/>
                    <a:p>
                      <a:r>
                        <a:rPr lang="en-US" sz="6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88215773"/>
                  </a:ext>
                </a:extLst>
              </a:tr>
              <a:tr h="153656">
                <a:tc>
                  <a:txBody>
                    <a:bodyPr/>
                    <a:lstStyle/>
                    <a:p>
                      <a:pPr marL="165735"/>
                      <a:r>
                        <a:rPr lang="en-US" sz="600" spc="-25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9390"/>
                      <a:r>
                        <a:rPr lang="en-US" sz="600" spc="-1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05-Nov-</a:t>
                      </a:r>
                      <a:r>
                        <a:rPr lang="en-US" sz="600" spc="-25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Teaching and </a:t>
                      </a:r>
                      <a:r>
                        <a:rPr lang="en-US" sz="600" spc="-1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Learning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"/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Teaching and </a:t>
                      </a:r>
                      <a:r>
                        <a:rPr lang="en-US" sz="600" spc="-1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Learning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79284"/>
                  </a:ext>
                </a:extLst>
              </a:tr>
              <a:tr h="153656">
                <a:tc>
                  <a:txBody>
                    <a:bodyPr/>
                    <a:lstStyle/>
                    <a:p>
                      <a:pPr marL="165735"/>
                      <a:r>
                        <a:rPr lang="en-US" sz="600" spc="-25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9390"/>
                      <a:r>
                        <a:rPr lang="en-US" sz="600" spc="-1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11-Nov-</a:t>
                      </a:r>
                      <a:r>
                        <a:rPr lang="en-US" sz="600" spc="-25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Teaching and </a:t>
                      </a:r>
                      <a:r>
                        <a:rPr lang="en-US" sz="600" spc="-1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Learning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"/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Teaching and </a:t>
                      </a:r>
                      <a:r>
                        <a:rPr lang="en-US" sz="600" spc="-1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Learning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106251"/>
                  </a:ext>
                </a:extLst>
              </a:tr>
              <a:tr h="153656">
                <a:tc>
                  <a:txBody>
                    <a:bodyPr/>
                    <a:lstStyle/>
                    <a:p>
                      <a:pPr marL="165735"/>
                      <a:r>
                        <a:rPr lang="en-US" sz="600" spc="-25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9390"/>
                      <a:r>
                        <a:rPr lang="en-US" sz="600" spc="-1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18-Nov-</a:t>
                      </a:r>
                      <a:r>
                        <a:rPr lang="en-US" sz="600" spc="-25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Teaching and </a:t>
                      </a:r>
                      <a:r>
                        <a:rPr lang="en-US" sz="600" spc="-1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Learning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"/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Teaching and </a:t>
                      </a:r>
                      <a:r>
                        <a:rPr lang="en-US" sz="600" spc="-1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Learning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495576"/>
                  </a:ext>
                </a:extLst>
              </a:tr>
              <a:tr h="153656">
                <a:tc>
                  <a:txBody>
                    <a:bodyPr/>
                    <a:lstStyle/>
                    <a:p>
                      <a:pPr marL="165735"/>
                      <a:r>
                        <a:rPr lang="en-US" sz="600" spc="-25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9390"/>
                      <a:r>
                        <a:rPr lang="en-US" sz="600" spc="-1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25-Nov-</a:t>
                      </a:r>
                      <a:r>
                        <a:rPr lang="en-US" sz="600" spc="-25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Teaching and </a:t>
                      </a:r>
                      <a:r>
                        <a:rPr lang="en-US" sz="600" spc="-1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Learning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"/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Teaching and </a:t>
                      </a:r>
                      <a:r>
                        <a:rPr lang="en-US" sz="600" spc="-1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Learning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031532"/>
                  </a:ext>
                </a:extLst>
              </a:tr>
              <a:tr h="153656">
                <a:tc>
                  <a:txBody>
                    <a:bodyPr/>
                    <a:lstStyle/>
                    <a:p>
                      <a:pPr marL="161290"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600" spc="-25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835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02-Dec-</a:t>
                      </a:r>
                      <a:r>
                        <a:rPr lang="en-US" sz="600" spc="-25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IE" sz="11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80"/>
                        </a:spcBef>
                      </a:pPr>
                      <a:r>
                        <a:rPr lang="en-US" sz="600" b="1" spc="-1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Revision  *</a:t>
                      </a:r>
                      <a:r>
                        <a:rPr lang="en-US" sz="600" b="1" spc="-10" baseline="300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IE" sz="11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"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600" b="1" spc="-1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Revision * </a:t>
                      </a:r>
                      <a:r>
                        <a:rPr lang="en-US" sz="600" b="1" spc="-10" baseline="300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IE" sz="1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6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85867727"/>
                  </a:ext>
                </a:extLst>
              </a:tr>
              <a:tr h="132455">
                <a:tc>
                  <a:txBody>
                    <a:bodyPr/>
                    <a:lstStyle/>
                    <a:p>
                      <a:pPr marL="165735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600" spc="-25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835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09-Dec-</a:t>
                      </a:r>
                      <a:r>
                        <a:rPr lang="en-US" sz="600" spc="-25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IE" sz="11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55"/>
                        </a:spcBef>
                      </a:pPr>
                      <a:r>
                        <a:rPr lang="en-US" sz="600" b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Assessment</a:t>
                      </a:r>
                      <a:r>
                        <a:rPr lang="en-US" sz="600" b="1" spc="-5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600" b="1" spc="-5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* </a:t>
                      </a:r>
                      <a:r>
                        <a:rPr lang="en-US" sz="600" b="1" spc="-50" baseline="300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IE" sz="11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Assessment </a:t>
                      </a:r>
                      <a:r>
                        <a:rPr lang="en-US" sz="600" b="1" spc="-5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en-US" sz="600" b="1" baseline="300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600" b="1" spc="-5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b="1" spc="-5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~</a:t>
                      </a:r>
                      <a:endParaRPr lang="en-IE" sz="1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70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←Michaelmas</a:t>
                      </a:r>
                      <a:r>
                        <a:rPr lang="en-US" sz="600" b="1" spc="-15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b="1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term</a:t>
                      </a:r>
                      <a:r>
                        <a:rPr lang="en-US" sz="600" b="1" spc="-20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b="1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ends</a:t>
                      </a:r>
                      <a:r>
                        <a:rPr lang="en-US" sz="600" b="1" spc="-10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b="1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Sunday</a:t>
                      </a:r>
                      <a:r>
                        <a:rPr lang="en-US" sz="600" b="1" spc="-20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b="1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en-US" sz="600" b="1" spc="-20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b="1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December</a:t>
                      </a:r>
                      <a:r>
                        <a:rPr lang="en-US" sz="600" b="1" spc="-15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b="1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2023/Semester</a:t>
                      </a:r>
                      <a:r>
                        <a:rPr lang="en-US" sz="600" b="1" spc="-10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b="1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600" b="1" spc="-25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b="1" spc="-20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ends</a:t>
                      </a:r>
                      <a:endParaRPr lang="en-IE" sz="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2273754"/>
                  </a:ext>
                </a:extLst>
              </a:tr>
              <a:tr h="153656">
                <a:tc>
                  <a:txBody>
                    <a:bodyPr/>
                    <a:lstStyle/>
                    <a:p>
                      <a:pPr marL="165735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600" spc="-25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835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18-Dec-</a:t>
                      </a:r>
                      <a:r>
                        <a:rPr lang="en-US" sz="600" spc="-25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>
                        <a:spcBef>
                          <a:spcPts val="10"/>
                        </a:spcBef>
                      </a:pPr>
                      <a:r>
                        <a:rPr lang="en-US" sz="85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Christmas</a:t>
                      </a:r>
                      <a:r>
                        <a:rPr lang="en-US" sz="600" spc="-5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Period</a:t>
                      </a:r>
                      <a:r>
                        <a:rPr lang="en-US" sz="600" spc="135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600" spc="-1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College</a:t>
                      </a:r>
                      <a:r>
                        <a:rPr lang="en-US" sz="600" spc="-1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closed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95"/>
                        </a:spcBef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en-US" sz="600" spc="5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December 2024</a:t>
                      </a:r>
                      <a:r>
                        <a:rPr lang="en-US" sz="600" spc="1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to 1</a:t>
                      </a:r>
                      <a:r>
                        <a:rPr lang="en-US" sz="600" spc="1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January</a:t>
                      </a:r>
                      <a:r>
                        <a:rPr lang="en-US" sz="600" spc="5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en-US" sz="600" spc="1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spc="-1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inclusive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>
                        <a:spcBef>
                          <a:spcPts val="10"/>
                        </a:spcBef>
                      </a:pPr>
                      <a:r>
                        <a:rPr lang="en-US" sz="85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6510"/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Christmas</a:t>
                      </a:r>
                      <a:r>
                        <a:rPr lang="en-US" sz="600" spc="-5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Period</a:t>
                      </a:r>
                      <a:r>
                        <a:rPr lang="en-US" sz="600" spc="135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600" spc="-1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College</a:t>
                      </a:r>
                      <a:r>
                        <a:rPr lang="en-US" sz="600" spc="-1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closed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6510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en-US" sz="600" spc="5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December 2025</a:t>
                      </a:r>
                      <a:r>
                        <a:rPr lang="en-US" sz="600" spc="1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to 1</a:t>
                      </a:r>
                      <a:r>
                        <a:rPr lang="en-US" sz="600" spc="1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January</a:t>
                      </a:r>
                      <a:r>
                        <a:rPr lang="en-US" sz="600" spc="5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en-US" sz="600" spc="1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spc="-1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inclusive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r>
                        <a:rPr lang="en-US" sz="6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6330823"/>
                  </a:ext>
                </a:extLst>
              </a:tr>
              <a:tr h="153656">
                <a:tc>
                  <a:txBody>
                    <a:bodyPr/>
                    <a:lstStyle/>
                    <a:p>
                      <a:pPr marL="165735"/>
                      <a:r>
                        <a:rPr lang="en-US" sz="600" spc="-25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835"/>
                      <a:r>
                        <a:rPr lang="en-US" sz="600" spc="-1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23-Dec-</a:t>
                      </a:r>
                      <a:r>
                        <a:rPr lang="en-US" sz="600" spc="-25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062603"/>
                  </a:ext>
                </a:extLst>
              </a:tr>
              <a:tr h="102136">
                <a:tc>
                  <a:txBody>
                    <a:bodyPr/>
                    <a:lstStyle/>
                    <a:p>
                      <a:pPr marL="165735"/>
                      <a:r>
                        <a:rPr lang="en-US" sz="600" spc="-25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1455"/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30-Dec-</a:t>
                      </a:r>
                      <a:r>
                        <a:rPr lang="en-US" sz="600" spc="-25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556973"/>
                  </a:ext>
                </a:extLst>
              </a:tr>
              <a:tr h="162894">
                <a:tc>
                  <a:txBody>
                    <a:bodyPr/>
                    <a:lstStyle/>
                    <a:p>
                      <a:pPr marL="165735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600" spc="-25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1455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06-Jan-</a:t>
                      </a:r>
                      <a:r>
                        <a:rPr lang="en-US" sz="600" spc="-25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IE" sz="1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55"/>
                        </a:spcBef>
                      </a:pPr>
                      <a:r>
                        <a:rPr lang="en-US" sz="600" b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Foundation</a:t>
                      </a:r>
                      <a:r>
                        <a:rPr lang="en-US" sz="600" b="1" spc="-15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b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Scholarship</a:t>
                      </a:r>
                      <a:r>
                        <a:rPr lang="en-US" sz="600" b="1" spc="-15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b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Examinations</a:t>
                      </a:r>
                      <a:r>
                        <a:rPr lang="en-US" sz="600" b="1" spc="-1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b="1" spc="-5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^</a:t>
                      </a:r>
                      <a:endParaRPr lang="en-IE" sz="11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r>
                        <a:rPr lang="en-US" sz="7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7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700" b="1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←Hilary</a:t>
                      </a:r>
                      <a:r>
                        <a:rPr lang="en-US" sz="700" b="1" spc="-25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Term</a:t>
                      </a:r>
                      <a:r>
                        <a:rPr lang="en-US" sz="700" b="1" spc="-20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begins/Semester</a:t>
                      </a:r>
                      <a:r>
                        <a:rPr lang="en-US" sz="700" b="1" spc="-20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700" b="1" spc="-25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 spc="-10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begins</a:t>
                      </a:r>
                      <a:endParaRPr lang="en-IE" sz="7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86654760"/>
                  </a:ext>
                </a:extLst>
              </a:tr>
              <a:tr h="102136">
                <a:tc>
                  <a:txBody>
                    <a:bodyPr/>
                    <a:lstStyle/>
                    <a:p>
                      <a:pPr marL="165735"/>
                      <a:r>
                        <a:rPr lang="en-US" sz="600" spc="-25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1455"/>
                      <a:r>
                        <a:rPr lang="en-US" sz="6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13-Jan-</a:t>
                      </a:r>
                      <a:r>
                        <a:rPr lang="en-US" sz="600" spc="-25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IE" sz="1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600" b="1" spc="-1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Marking/Results</a:t>
                      </a:r>
                      <a:endParaRPr lang="en-IE" sz="1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"/>
                      <a:r>
                        <a:rPr lang="en-US" sz="600" b="1" spc="-1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Marking/Results</a:t>
                      </a:r>
                      <a:endParaRPr lang="en-IE" sz="1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837959"/>
                  </a:ext>
                </a:extLst>
              </a:tr>
              <a:tr h="153656">
                <a:tc>
                  <a:txBody>
                    <a:bodyPr/>
                    <a:lstStyle/>
                    <a:p>
                      <a:pPr marL="165735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600" spc="-25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1455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20-Jan-</a:t>
                      </a:r>
                      <a:r>
                        <a:rPr lang="en-US" sz="600" spc="-25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30"/>
                        </a:spcBef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Teaching and </a:t>
                      </a:r>
                      <a:r>
                        <a:rPr lang="en-US" sz="600" spc="-1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Learning</a:t>
                      </a:r>
                      <a:endParaRPr lang="en-IE" sz="1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Teaching and </a:t>
                      </a:r>
                      <a:r>
                        <a:rPr lang="en-US" sz="600" spc="-1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Learning</a:t>
                      </a:r>
                      <a:endParaRPr lang="en-IE" sz="1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6">
                  <a:txBody>
                    <a:bodyPr/>
                    <a:lstStyle/>
                    <a:p>
                      <a:pPr marL="13970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←</a:t>
                      </a:r>
                      <a:r>
                        <a:rPr lang="en-US" sz="700" b="1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Hilary</a:t>
                      </a:r>
                      <a:r>
                        <a:rPr lang="en-US" sz="700" b="1" spc="-2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teaching</a:t>
                      </a:r>
                      <a:r>
                        <a:rPr lang="en-US" sz="700" b="1" spc="-15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term</a:t>
                      </a:r>
                      <a:r>
                        <a:rPr lang="en-US" sz="700" b="1" spc="-15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 spc="-1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begins</a:t>
                      </a:r>
                      <a:endParaRPr lang="en-IE" sz="7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90928275"/>
                  </a:ext>
                </a:extLst>
              </a:tr>
              <a:tr h="153656">
                <a:tc>
                  <a:txBody>
                    <a:bodyPr/>
                    <a:lstStyle/>
                    <a:p>
                      <a:pPr marL="165735"/>
                      <a:r>
                        <a:rPr lang="en-US" sz="600" spc="-25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1455"/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27-Jan-</a:t>
                      </a:r>
                      <a:r>
                        <a:rPr lang="en-US" sz="600" spc="-25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6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Teaching and </a:t>
                      </a:r>
                      <a:r>
                        <a:rPr lang="en-US" sz="600" spc="-1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Learning</a:t>
                      </a:r>
                      <a:endParaRPr lang="en-IE" sz="1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"/>
                      <a:r>
                        <a:rPr lang="en-US" sz="6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Teaching and </a:t>
                      </a:r>
                      <a:r>
                        <a:rPr lang="en-US" sz="600" spc="-1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Learning</a:t>
                      </a:r>
                      <a:endParaRPr lang="en-IE" sz="1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3472504"/>
                  </a:ext>
                </a:extLst>
              </a:tr>
              <a:tr h="162894">
                <a:tc>
                  <a:txBody>
                    <a:bodyPr/>
                    <a:lstStyle/>
                    <a:p>
                      <a:pPr marL="165735"/>
                      <a:r>
                        <a:rPr lang="en-US" sz="600" spc="-25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5105"/>
                      <a:r>
                        <a:rPr lang="en-US" sz="600" spc="-1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03-Feb-</a:t>
                      </a:r>
                      <a:r>
                        <a:rPr lang="en-US" sz="600" spc="-25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6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Teaching</a:t>
                      </a:r>
                      <a:r>
                        <a:rPr lang="en-US" sz="600" spc="-5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and Learning</a:t>
                      </a:r>
                      <a:r>
                        <a:rPr lang="en-US" sz="600" spc="-5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(Monday, Public</a:t>
                      </a:r>
                      <a:r>
                        <a:rPr lang="en-US" sz="600" spc="-5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spc="-1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Holiday)</a:t>
                      </a:r>
                      <a:endParaRPr lang="en-IE" sz="1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"/>
                      <a:r>
                        <a:rPr lang="en-US" sz="6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Teaching</a:t>
                      </a:r>
                      <a:r>
                        <a:rPr lang="en-US" sz="600" spc="-5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and Learning</a:t>
                      </a:r>
                      <a:r>
                        <a:rPr lang="en-US" sz="600" spc="-5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(Monday, Public</a:t>
                      </a:r>
                      <a:r>
                        <a:rPr lang="en-US" sz="600" spc="-5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spc="-1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Holiday)</a:t>
                      </a:r>
                      <a:endParaRPr lang="en-IE" sz="1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102163"/>
                  </a:ext>
                </a:extLst>
              </a:tr>
              <a:tr h="153656">
                <a:tc>
                  <a:txBody>
                    <a:bodyPr/>
                    <a:lstStyle/>
                    <a:p>
                      <a:pPr marL="165735"/>
                      <a:r>
                        <a:rPr lang="en-US" sz="600" spc="-25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5105"/>
                      <a:r>
                        <a:rPr lang="en-US" sz="600" spc="-1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10-Feb-</a:t>
                      </a:r>
                      <a:r>
                        <a:rPr lang="en-US" sz="600" spc="-25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255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6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Teaching and </a:t>
                      </a:r>
                      <a:r>
                        <a:rPr lang="en-US" sz="600" spc="-1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Learning</a:t>
                      </a:r>
                      <a:endParaRPr lang="en-IE" sz="1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"/>
                      <a:r>
                        <a:rPr lang="en-US" sz="6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Teaching and </a:t>
                      </a:r>
                      <a:r>
                        <a:rPr lang="en-US" sz="600" spc="-1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Learning</a:t>
                      </a:r>
                      <a:endParaRPr lang="en-IE" sz="1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662000"/>
                  </a:ext>
                </a:extLst>
              </a:tr>
              <a:tr h="153656">
                <a:tc>
                  <a:txBody>
                    <a:bodyPr/>
                    <a:lstStyle/>
                    <a:p>
                      <a:pPr marL="165735"/>
                      <a:r>
                        <a:rPr lang="en-US" sz="600" spc="-25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5105"/>
                      <a:r>
                        <a:rPr lang="en-US" sz="600" spc="-1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17-Feb-</a:t>
                      </a:r>
                      <a:r>
                        <a:rPr lang="en-US" sz="600" spc="-25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6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Teaching and </a:t>
                      </a:r>
                      <a:r>
                        <a:rPr lang="en-US" sz="600" spc="-1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Learning</a:t>
                      </a:r>
                      <a:endParaRPr lang="en-IE" sz="1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"/>
                      <a:r>
                        <a:rPr lang="en-US" sz="6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Teaching and </a:t>
                      </a:r>
                      <a:r>
                        <a:rPr lang="en-US" sz="600" spc="-1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Learning</a:t>
                      </a:r>
                      <a:endParaRPr lang="en-IE" sz="1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9571407"/>
                  </a:ext>
                </a:extLst>
              </a:tr>
              <a:tr h="153656">
                <a:tc>
                  <a:txBody>
                    <a:bodyPr/>
                    <a:lstStyle/>
                    <a:p>
                      <a:pPr marL="165735"/>
                      <a:r>
                        <a:rPr lang="en-US" sz="600" spc="-25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5105"/>
                      <a:r>
                        <a:rPr lang="en-US" sz="600" spc="-1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24-Feb-</a:t>
                      </a:r>
                      <a:r>
                        <a:rPr lang="en-US" sz="600" spc="-25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6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Teaching and </a:t>
                      </a:r>
                      <a:r>
                        <a:rPr lang="en-US" sz="600" spc="-1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Learning</a:t>
                      </a:r>
                      <a:endParaRPr lang="en-IE" sz="1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"/>
                      <a:r>
                        <a:rPr lang="en-US" sz="6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Teaching and </a:t>
                      </a:r>
                      <a:r>
                        <a:rPr lang="en-US" sz="600" spc="-1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Learning</a:t>
                      </a:r>
                      <a:endParaRPr lang="en-IE" sz="1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297968"/>
                  </a:ext>
                </a:extLst>
              </a:tr>
              <a:tr h="153656">
                <a:tc>
                  <a:txBody>
                    <a:bodyPr/>
                    <a:lstStyle/>
                    <a:p>
                      <a:pPr marL="165735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US" sz="600" spc="-25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7485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US" sz="600" spc="-1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03-Mar-</a:t>
                      </a:r>
                      <a:r>
                        <a:rPr lang="en-US" sz="600" spc="-25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IE" sz="1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60"/>
                        </a:spcBef>
                      </a:pPr>
                      <a:r>
                        <a:rPr lang="en-US" sz="600" b="1" spc="-1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Study/Review</a:t>
                      </a:r>
                      <a:endParaRPr lang="en-IE" sz="1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US" sz="600" b="1" spc="-1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Study/Review</a:t>
                      </a:r>
                      <a:endParaRPr lang="en-IE" sz="1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7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22945690"/>
                  </a:ext>
                </a:extLst>
              </a:tr>
              <a:tr h="153656">
                <a:tc>
                  <a:txBody>
                    <a:bodyPr/>
                    <a:lstStyle/>
                    <a:p>
                      <a:pPr marL="165735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600" spc="-25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7485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10-Mar-</a:t>
                      </a:r>
                      <a:r>
                        <a:rPr lang="en-US" sz="600" spc="-25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55"/>
                        </a:spcBef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Teaching and </a:t>
                      </a:r>
                      <a:r>
                        <a:rPr lang="en-US" sz="600" spc="-1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Learning</a:t>
                      </a:r>
                      <a:endParaRPr lang="en-IE" sz="1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Teaching and </a:t>
                      </a:r>
                      <a:r>
                        <a:rPr lang="en-US" sz="600" spc="-1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Learning</a:t>
                      </a:r>
                      <a:endParaRPr lang="en-IE" sz="1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5">
                  <a:txBody>
                    <a:bodyPr/>
                    <a:lstStyle/>
                    <a:p>
                      <a:r>
                        <a:rPr lang="en-US" sz="7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7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52841303"/>
                  </a:ext>
                </a:extLst>
              </a:tr>
              <a:tr h="162894">
                <a:tc>
                  <a:txBody>
                    <a:bodyPr/>
                    <a:lstStyle/>
                    <a:p>
                      <a:pPr marL="165735"/>
                      <a:r>
                        <a:rPr lang="en-US" sz="600" spc="-25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7485"/>
                      <a:r>
                        <a:rPr lang="en-US" sz="600" spc="-1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17-Mar-</a:t>
                      </a:r>
                      <a:r>
                        <a:rPr lang="en-US" sz="600" spc="-25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6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Teaching</a:t>
                      </a:r>
                      <a:r>
                        <a:rPr lang="en-US" sz="600" spc="-5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and Learning</a:t>
                      </a:r>
                      <a:r>
                        <a:rPr lang="en-US" sz="600" spc="-5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(Monday, Public</a:t>
                      </a:r>
                      <a:r>
                        <a:rPr lang="en-US" sz="600" spc="-5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spc="-1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Holiday)</a:t>
                      </a:r>
                      <a:endParaRPr lang="en-IE" sz="1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"/>
                      <a:r>
                        <a:rPr lang="en-US" sz="6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Teaching</a:t>
                      </a:r>
                      <a:r>
                        <a:rPr lang="en-US" sz="600" spc="-5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and Learning</a:t>
                      </a:r>
                      <a:r>
                        <a:rPr lang="en-US" sz="600" spc="-5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(Monday, Public</a:t>
                      </a:r>
                      <a:r>
                        <a:rPr lang="en-US" sz="600" spc="-5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spc="-1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Holiday)</a:t>
                      </a:r>
                      <a:endParaRPr lang="en-IE" sz="1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102029"/>
                  </a:ext>
                </a:extLst>
              </a:tr>
              <a:tr h="162894">
                <a:tc>
                  <a:txBody>
                    <a:bodyPr/>
                    <a:lstStyle/>
                    <a:p>
                      <a:pPr marL="165735"/>
                      <a:r>
                        <a:rPr lang="en-US" sz="600" spc="-25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7485"/>
                      <a:r>
                        <a:rPr lang="en-US" sz="600" spc="-1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24-Mar-</a:t>
                      </a:r>
                      <a:r>
                        <a:rPr lang="en-US" sz="600" spc="-25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6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Teaching</a:t>
                      </a:r>
                      <a:r>
                        <a:rPr lang="en-US" sz="600" spc="-1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en-US" sz="600" spc="-5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Learning</a:t>
                      </a:r>
                      <a:r>
                        <a:rPr lang="en-US" sz="600" spc="-5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IE" sz="1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"/>
                      <a:r>
                        <a:rPr lang="en-US" sz="6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Teaching</a:t>
                      </a:r>
                      <a:r>
                        <a:rPr lang="en-US" sz="600" spc="-1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en-US" sz="600" spc="-5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Learning</a:t>
                      </a:r>
                      <a:r>
                        <a:rPr lang="en-US" sz="600" spc="-5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IE" sz="1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147551"/>
                  </a:ext>
                </a:extLst>
              </a:tr>
              <a:tr h="162894">
                <a:tc>
                  <a:txBody>
                    <a:bodyPr/>
                    <a:lstStyle/>
                    <a:p>
                      <a:pPr marL="165735"/>
                      <a:r>
                        <a:rPr lang="en-US" sz="600" spc="-25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7010"/>
                      <a:r>
                        <a:rPr lang="en-US" sz="600" spc="-1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31-Mar-</a:t>
                      </a:r>
                      <a:r>
                        <a:rPr lang="en-US" sz="600" spc="-25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6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Teaching</a:t>
                      </a:r>
                      <a:r>
                        <a:rPr lang="en-US" sz="600" spc="-5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and Learning (Monday,</a:t>
                      </a:r>
                      <a:r>
                        <a:rPr lang="en-US" sz="600" spc="-5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Easter</a:t>
                      </a:r>
                      <a:r>
                        <a:rPr lang="en-US" sz="600" spc="-5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spc="-1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Monday)</a:t>
                      </a:r>
                      <a:endParaRPr lang="en-IE" sz="1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"/>
                      <a:r>
                        <a:rPr lang="en-US" sz="6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Teaching</a:t>
                      </a:r>
                      <a:r>
                        <a:rPr lang="en-US" sz="600" spc="-5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and Learning (Monday,</a:t>
                      </a:r>
                      <a:r>
                        <a:rPr lang="en-US" sz="600" spc="-5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Easter</a:t>
                      </a:r>
                      <a:r>
                        <a:rPr lang="en-US" sz="600" spc="-5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spc="-1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Monday)</a:t>
                      </a:r>
                      <a:endParaRPr lang="en-IE" sz="1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183912"/>
                  </a:ext>
                </a:extLst>
              </a:tr>
              <a:tr h="153656">
                <a:tc>
                  <a:txBody>
                    <a:bodyPr/>
                    <a:lstStyle/>
                    <a:p>
                      <a:pPr marL="165735"/>
                      <a:r>
                        <a:rPr lang="en-US" sz="600" spc="-25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7010"/>
                      <a:r>
                        <a:rPr lang="en-US" sz="600" spc="-1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07-Apr-</a:t>
                      </a:r>
                      <a:r>
                        <a:rPr lang="en-US" sz="600" spc="-25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6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Teaching and </a:t>
                      </a:r>
                      <a:r>
                        <a:rPr lang="en-US" sz="600" spc="-1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Learning</a:t>
                      </a:r>
                      <a:endParaRPr lang="en-IE" sz="1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"/>
                      <a:r>
                        <a:rPr lang="en-US" sz="6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Teaching and </a:t>
                      </a:r>
                      <a:r>
                        <a:rPr lang="en-US" sz="600" spc="-1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Learning</a:t>
                      </a:r>
                      <a:endParaRPr lang="en-IE" sz="1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548650"/>
                  </a:ext>
                </a:extLst>
              </a:tr>
              <a:tr h="153656">
                <a:tc>
                  <a:txBody>
                    <a:bodyPr/>
                    <a:lstStyle/>
                    <a:p>
                      <a:pPr marL="161290"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600" spc="-25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7010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600" spc="-1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14-Apr-</a:t>
                      </a:r>
                      <a:r>
                        <a:rPr lang="en-US" sz="600" spc="-25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IE" sz="1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80"/>
                        </a:spcBef>
                      </a:pPr>
                      <a:r>
                        <a:rPr lang="en-US" sz="600" b="1" spc="-1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Revision (Friday, Good Friday)</a:t>
                      </a:r>
                      <a:endParaRPr lang="en-IE" sz="1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"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600" b="1" spc="-1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Revision (Friday, Good Friday)</a:t>
                      </a:r>
                      <a:endParaRPr lang="en-IE" sz="1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70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←Hilary</a:t>
                      </a:r>
                      <a:r>
                        <a:rPr lang="en-US" sz="700" b="1" spc="-15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Term</a:t>
                      </a:r>
                      <a:r>
                        <a:rPr lang="en-US" sz="700" b="1" spc="-10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ends</a:t>
                      </a:r>
                      <a:r>
                        <a:rPr lang="en-US" sz="700" b="1" spc="-10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Sunday</a:t>
                      </a:r>
                      <a:r>
                        <a:rPr lang="en-US" sz="700" b="1" spc="-10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en-US" sz="700" b="1" spc="-20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April</a:t>
                      </a:r>
                      <a:r>
                        <a:rPr lang="en-US" sz="700" b="1" spc="-10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 spc="-20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en-IE" sz="7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77440061"/>
                  </a:ext>
                </a:extLst>
              </a:tr>
              <a:tr h="162894">
                <a:tc>
                  <a:txBody>
                    <a:bodyPr/>
                    <a:lstStyle/>
                    <a:p>
                      <a:pPr marL="165735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600" spc="-25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7010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600" spc="-1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21-Apr-</a:t>
                      </a:r>
                      <a:r>
                        <a:rPr lang="en-US" sz="600" spc="-25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IE" sz="1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55"/>
                        </a:spcBef>
                      </a:pPr>
                      <a:r>
                        <a:rPr lang="en-US" sz="6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Assessment *</a:t>
                      </a:r>
                      <a:r>
                        <a:rPr lang="en-US" sz="600" b="1" baseline="300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600" b="1" spc="-5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6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(Monday,</a:t>
                      </a:r>
                      <a:r>
                        <a:rPr lang="en-US" sz="600" b="1" spc="5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Easter </a:t>
                      </a:r>
                      <a:r>
                        <a:rPr lang="en-US" sz="600" b="1" spc="-1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Monday)</a:t>
                      </a:r>
                      <a:endParaRPr lang="en-IE" sz="1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Assessment *</a:t>
                      </a:r>
                      <a:r>
                        <a:rPr lang="en-US" sz="600" b="1" baseline="300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600" b="1" spc="-5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6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(Monday,</a:t>
                      </a:r>
                      <a:r>
                        <a:rPr lang="en-US" sz="600" b="1" spc="5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Easter </a:t>
                      </a:r>
                      <a:r>
                        <a:rPr lang="en-US" sz="600" b="1" spc="-1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Monday)</a:t>
                      </a:r>
                      <a:endParaRPr lang="en-IE" sz="1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5">
                  <a:txBody>
                    <a:bodyPr/>
                    <a:lstStyle/>
                    <a:p>
                      <a:pPr marL="13970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700" b="1" spc="-10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←Trinity</a:t>
                      </a:r>
                      <a:r>
                        <a:rPr lang="en-US" sz="700" b="1" spc="15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 spc="-10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Term</a:t>
                      </a:r>
                      <a:r>
                        <a:rPr lang="en-US" sz="700" b="1" spc="20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 spc="-10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begins</a:t>
                      </a:r>
                      <a:endParaRPr lang="en-IE" sz="7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43393373"/>
                  </a:ext>
                </a:extLst>
              </a:tr>
              <a:tr h="153656">
                <a:tc>
                  <a:txBody>
                    <a:bodyPr/>
                    <a:lstStyle/>
                    <a:p>
                      <a:pPr marL="165735"/>
                      <a:r>
                        <a:rPr lang="en-US" sz="600" spc="-25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7010"/>
                      <a:r>
                        <a:rPr lang="en-US" sz="600" spc="-1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28-Apr-</a:t>
                      </a:r>
                      <a:r>
                        <a:rPr lang="en-US" sz="600" spc="-25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IE" sz="1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600" b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Trinity Week (Monday, Trinity Monday) *</a:t>
                      </a:r>
                      <a:r>
                        <a:rPr lang="en-US" sz="600" b="1" baseline="300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IE" sz="11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"/>
                      <a:r>
                        <a:rPr lang="en-US" sz="6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Trinity Week (Monday, Trinity Monday) *</a:t>
                      </a:r>
                      <a:r>
                        <a:rPr lang="en-US" sz="600" b="1" baseline="300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IE" sz="1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106802"/>
                  </a:ext>
                </a:extLst>
              </a:tr>
              <a:tr h="162894">
                <a:tc>
                  <a:txBody>
                    <a:bodyPr/>
                    <a:lstStyle/>
                    <a:p>
                      <a:pPr marL="165735"/>
                      <a:r>
                        <a:rPr lang="en-US" sz="600" spc="-25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3040"/>
                      <a:r>
                        <a:rPr lang="en-US" sz="6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05-May-</a:t>
                      </a:r>
                      <a:r>
                        <a:rPr lang="en-US" sz="600" spc="-25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IE" sz="1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600" b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Marking/Results</a:t>
                      </a:r>
                      <a:r>
                        <a:rPr lang="en-US" sz="600" b="1" spc="-1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b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(Monday,</a:t>
                      </a:r>
                      <a:r>
                        <a:rPr lang="en-US" sz="600" b="1" spc="-5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b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Public</a:t>
                      </a:r>
                      <a:r>
                        <a:rPr lang="en-US" sz="600" b="1" spc="-1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Holiday)</a:t>
                      </a:r>
                      <a:endParaRPr lang="en-IE" sz="11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"/>
                      <a:r>
                        <a:rPr lang="en-US" sz="600" b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Marking/Results</a:t>
                      </a:r>
                      <a:r>
                        <a:rPr lang="en-US" sz="600" b="1" spc="-1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b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(Monday,</a:t>
                      </a:r>
                      <a:r>
                        <a:rPr lang="en-US" sz="600" b="1" spc="-5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b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Public</a:t>
                      </a:r>
                      <a:r>
                        <a:rPr lang="en-US" sz="600" b="1" spc="-1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Holiday)</a:t>
                      </a:r>
                      <a:endParaRPr lang="en-IE" sz="11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06509"/>
                  </a:ext>
                </a:extLst>
              </a:tr>
              <a:tr h="153656">
                <a:tc>
                  <a:txBody>
                    <a:bodyPr/>
                    <a:lstStyle/>
                    <a:p>
                      <a:pPr marL="165735"/>
                      <a:r>
                        <a:rPr lang="en-US" sz="600" spc="-25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3040"/>
                      <a:r>
                        <a:rPr lang="en-US" sz="6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12-May-</a:t>
                      </a:r>
                      <a:r>
                        <a:rPr lang="en-US" sz="600" spc="-25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IE" sz="1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600" b="1" spc="-1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Marking/Results</a:t>
                      </a:r>
                      <a:endParaRPr lang="en-IE" sz="11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"/>
                      <a:r>
                        <a:rPr lang="en-US" sz="600" b="1" spc="-1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Marking/Results</a:t>
                      </a:r>
                      <a:endParaRPr lang="en-IE" sz="11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487162"/>
                  </a:ext>
                </a:extLst>
              </a:tr>
              <a:tr h="153656">
                <a:tc>
                  <a:txBody>
                    <a:bodyPr/>
                    <a:lstStyle/>
                    <a:p>
                      <a:pPr marL="165735"/>
                      <a:r>
                        <a:rPr lang="en-US" sz="600" spc="-25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3040"/>
                      <a:r>
                        <a:rPr lang="en-US" sz="6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19-May-</a:t>
                      </a:r>
                      <a:r>
                        <a:rPr lang="en-US" sz="600" spc="-25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IE" sz="1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600" b="1" spc="-1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Marking/Results</a:t>
                      </a:r>
                      <a:endParaRPr lang="en-IE" sz="11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"/>
                      <a:r>
                        <a:rPr lang="en-US" sz="600" b="1" spc="-1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Marking/Results</a:t>
                      </a:r>
                      <a:endParaRPr lang="en-IE" sz="1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861691"/>
                  </a:ext>
                </a:extLst>
              </a:tr>
              <a:tr h="237467">
                <a:tc>
                  <a:txBody>
                    <a:bodyPr/>
                    <a:lstStyle/>
                    <a:p>
                      <a:r>
                        <a:rPr lang="en-US" sz="5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1750" marR="11430" indent="62230">
                        <a:lnSpc>
                          <a:spcPct val="117000"/>
                        </a:lnSpc>
                        <a:spcAft>
                          <a:spcPts val="0"/>
                        </a:spcAft>
                      </a:pPr>
                      <a:r>
                        <a:rPr lang="en-US" sz="400" b="1" spc="-10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Academic</a:t>
                      </a:r>
                      <a:r>
                        <a:rPr lang="en-US" sz="400" b="1" spc="200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" b="1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Calendar</a:t>
                      </a:r>
                      <a:r>
                        <a:rPr lang="en-US" sz="400" b="1" spc="-25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" b="1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Week</a:t>
                      </a:r>
                      <a:endParaRPr lang="en-IE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</a:pPr>
                      <a:r>
                        <a:rPr lang="en-US" sz="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7965" marR="34290" indent="59055">
                        <a:lnSpc>
                          <a:spcPct val="113000"/>
                        </a:lnSpc>
                        <a:spcAft>
                          <a:spcPts val="0"/>
                        </a:spcAft>
                      </a:pPr>
                      <a:r>
                        <a:rPr lang="en-US" sz="500" b="1" spc="-2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Week</a:t>
                      </a:r>
                      <a:r>
                        <a:rPr lang="en-US" sz="500" b="1" spc="20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00" b="1" spc="-1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beginning</a:t>
                      </a:r>
                      <a:endParaRPr lang="en-IE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107440">
                        <a:spcBef>
                          <a:spcPts val="625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-10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2024/25</a:t>
                      </a:r>
                      <a:r>
                        <a:rPr lang="en-US" sz="750" b="1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50" b="1" spc="-10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Academic</a:t>
                      </a:r>
                      <a:r>
                        <a:rPr lang="en-US" sz="750" b="1" spc="5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50" b="1" spc="-10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Year</a:t>
                      </a:r>
                      <a:r>
                        <a:rPr lang="en-US" sz="750" b="1" spc="5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50" b="1" spc="-10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Calendar</a:t>
                      </a:r>
                      <a:endParaRPr lang="en-IE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50"/>
                        </a:spcBef>
                      </a:pPr>
                      <a:r>
                        <a:rPr lang="en-US" sz="6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5240"/>
                      <a:r>
                        <a:rPr lang="en-US" sz="600" b="1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Term /</a:t>
                      </a:r>
                      <a:r>
                        <a:rPr lang="en-US" sz="600" b="1" spc="5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b="1" spc="-10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Semester</a:t>
                      </a:r>
                      <a:endParaRPr lang="en-IE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51010755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F102B8CD-8787-1447-6835-CB465F278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271501" y="1653273"/>
            <a:ext cx="2521939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GB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endParaRPr kumimoji="0" lang="en-IE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473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36A417-F85E-79C5-7A27-BF6A3BCE7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200" dirty="0"/>
              <a:t>Your college timetable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6EB428-2B0D-52DC-1660-26174F6082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8675" y="1476000"/>
            <a:ext cx="3819525" cy="4913370"/>
          </a:xfrm>
        </p:spPr>
        <p:txBody>
          <a:bodyPr/>
          <a:lstStyle/>
          <a:p>
            <a:r>
              <a:rPr lang="en-IE" sz="2000" dirty="0"/>
              <a:t>Your lectures and tutorials/seminars will be available on my.tcd.ie</a:t>
            </a:r>
          </a:p>
          <a:p>
            <a:r>
              <a:rPr lang="en-IE" sz="2000" dirty="0"/>
              <a:t>Along with your module choices, it also contains information on lecture and seminar venues</a:t>
            </a:r>
          </a:p>
          <a:p>
            <a:r>
              <a:rPr lang="en-IE" sz="2000" dirty="0"/>
              <a:t>It may include optional courses that are available on learning about plagiarism and academic integrity; navigating the library; engaging with student development</a:t>
            </a:r>
          </a:p>
          <a:p>
            <a:endParaRPr lang="en-I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DFFC1-8669-898D-3434-41E17458B4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E" sz="2400" dirty="0"/>
              <a:t>my.tcd.ie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222EC03-671C-9F41-2E25-FDA9F9E32E8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r="27097"/>
          <a:stretch>
            <a:fillRect/>
          </a:stretch>
        </p:blipFill>
        <p:spPr>
          <a:xfrm>
            <a:off x="4939200" y="1476001"/>
            <a:ext cx="3950739" cy="503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02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C067F-F9AE-3C46-9391-4AB2E70CE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E73B9"/>
                </a:solidFill>
              </a:rPr>
              <a:t>What is the Trinity PPES </a:t>
            </a:r>
            <a:r>
              <a:rPr lang="en-US" sz="3200" dirty="0" err="1">
                <a:solidFill>
                  <a:srgbClr val="0E73B9"/>
                </a:solidFill>
              </a:rPr>
              <a:t>programme</a:t>
            </a:r>
            <a:r>
              <a:rPr lang="en-US" sz="3200" dirty="0">
                <a:solidFill>
                  <a:srgbClr val="0E73B9"/>
                </a:solidFill>
              </a:rPr>
              <a:t>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0D1AAD-6F5A-4542-8E6E-9D8A29FD3D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https://www.tcd.ie/ssp/undergraduate/ppes/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79A1FD2-6774-3C4C-BC76-15CD6A4294AC}"/>
              </a:ext>
            </a:extLst>
          </p:cNvPr>
          <p:cNvGraphicFramePr/>
          <p:nvPr/>
        </p:nvGraphicFramePr>
        <p:xfrm>
          <a:off x="1183487" y="1044460"/>
          <a:ext cx="6791314" cy="5100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83286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FA92E-C0A4-C14F-BF1B-57DB70806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E73B9"/>
                </a:solidFill>
              </a:rPr>
              <a:t>What you will study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85B272-5AF9-4B47-91B7-C5F1F78BBB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/>
              <a:t>Overview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91364E5-128D-FA44-BDBB-DE7B715E8B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6412179"/>
              </p:ext>
            </p:extLst>
          </p:nvPr>
        </p:nvGraphicFramePr>
        <p:xfrm>
          <a:off x="280248" y="2166032"/>
          <a:ext cx="8583504" cy="2031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2B287400-68A1-F748-94EE-532D7062F5EF}"/>
              </a:ext>
            </a:extLst>
          </p:cNvPr>
          <p:cNvSpPr/>
          <p:nvPr/>
        </p:nvSpPr>
        <p:spPr>
          <a:xfrm>
            <a:off x="280249" y="3782532"/>
            <a:ext cx="20727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IE" sz="1600" dirty="0"/>
              <a:t>Introduction to </a:t>
            </a:r>
            <a:br>
              <a:rPr lang="en-IE" sz="1600" dirty="0"/>
            </a:br>
            <a:r>
              <a:rPr lang="en-IE" sz="1600" b="1" dirty="0"/>
              <a:t>all four disciplines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08FFF4-8270-9D47-8E9B-E0EBC78EA548}"/>
              </a:ext>
            </a:extLst>
          </p:cNvPr>
          <p:cNvSpPr/>
          <p:nvPr/>
        </p:nvSpPr>
        <p:spPr>
          <a:xfrm>
            <a:off x="2352964" y="3782531"/>
            <a:ext cx="20727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IE" sz="1600" dirty="0"/>
              <a:t>Key foundational skills of your </a:t>
            </a:r>
            <a:r>
              <a:rPr lang="en-IE" sz="1600" b="1" dirty="0"/>
              <a:t>chosen discipline(s)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34FE50-7CAE-504D-A160-D959A87868C0}"/>
              </a:ext>
            </a:extLst>
          </p:cNvPr>
          <p:cNvSpPr/>
          <p:nvPr/>
        </p:nvSpPr>
        <p:spPr>
          <a:xfrm>
            <a:off x="4286867" y="3782531"/>
            <a:ext cx="207271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IE" sz="1600" b="1" dirty="0"/>
              <a:t>Specialisation</a:t>
            </a:r>
            <a:r>
              <a:rPr lang="en-IE" sz="1600" dirty="0"/>
              <a:t> allowing to choose areas of interest within 2</a:t>
            </a:r>
            <a:r>
              <a:rPr lang="en-IE" sz="1600" baseline="30000" dirty="0"/>
              <a:t>nd</a:t>
            </a:r>
            <a:r>
              <a:rPr lang="en-IE" sz="1600" dirty="0"/>
              <a:t> year discipline(s) </a:t>
            </a:r>
          </a:p>
          <a:p>
            <a:pPr marL="342900" indent="-342900">
              <a:buFont typeface="Arial"/>
              <a:buChar char="•"/>
            </a:pPr>
            <a:r>
              <a:rPr lang="en-IE" sz="1600" dirty="0"/>
              <a:t>Opportunity to </a:t>
            </a:r>
            <a:r>
              <a:rPr lang="en-IE" sz="1600" b="1" dirty="0"/>
              <a:t>study abroad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3A44AC-ED66-3247-B471-C772A2370082}"/>
              </a:ext>
            </a:extLst>
          </p:cNvPr>
          <p:cNvSpPr/>
          <p:nvPr/>
        </p:nvSpPr>
        <p:spPr>
          <a:xfrm>
            <a:off x="6359582" y="3782531"/>
            <a:ext cx="20727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IE" sz="1600" b="1" dirty="0"/>
              <a:t>Specialisation</a:t>
            </a:r>
            <a:r>
              <a:rPr lang="en-IE" sz="1600" dirty="0"/>
              <a:t> in your chosen discipline(s)</a:t>
            </a:r>
          </a:p>
          <a:p>
            <a:pPr marL="342900" indent="-342900">
              <a:buFont typeface="Arial"/>
              <a:buChar char="•"/>
            </a:pPr>
            <a:r>
              <a:rPr lang="en-IE" sz="1600" b="1" dirty="0"/>
              <a:t>Capstone project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3E6E6D-1546-6147-A477-12B58471D080}"/>
              </a:ext>
            </a:extLst>
          </p:cNvPr>
          <p:cNvSpPr txBox="1"/>
          <p:nvPr/>
        </p:nvSpPr>
        <p:spPr>
          <a:xfrm>
            <a:off x="1316606" y="2413923"/>
            <a:ext cx="760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60 ECTS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458B58-3AAE-7846-AEDA-342220C2F2C2}"/>
              </a:ext>
            </a:extLst>
          </p:cNvPr>
          <p:cNvSpPr txBox="1"/>
          <p:nvPr/>
        </p:nvSpPr>
        <p:spPr>
          <a:xfrm>
            <a:off x="3113684" y="2391457"/>
            <a:ext cx="760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60 ECTS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45D798-C94D-684D-9DC1-EA4C416C3DFE}"/>
              </a:ext>
            </a:extLst>
          </p:cNvPr>
          <p:cNvSpPr txBox="1"/>
          <p:nvPr/>
        </p:nvSpPr>
        <p:spPr>
          <a:xfrm>
            <a:off x="4942863" y="2367807"/>
            <a:ext cx="760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60 ECTS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E41207-0CF9-0044-A977-26578CC2F870}"/>
              </a:ext>
            </a:extLst>
          </p:cNvPr>
          <p:cNvSpPr txBox="1"/>
          <p:nvPr/>
        </p:nvSpPr>
        <p:spPr>
          <a:xfrm>
            <a:off x="6903308" y="2367806"/>
            <a:ext cx="760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60 ECTS</a:t>
            </a:r>
          </a:p>
        </p:txBody>
      </p:sp>
    </p:spTree>
    <p:extLst>
      <p:ext uri="{BB962C8B-B14F-4D97-AF65-F5344CB8AC3E}">
        <p14:creationId xmlns:p14="http://schemas.microsoft.com/office/powerpoint/2010/main" val="267709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B5C946AD-8236-BB45-AD83-2771268520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6930047"/>
              </p:ext>
            </p:extLst>
          </p:nvPr>
        </p:nvGraphicFramePr>
        <p:xfrm>
          <a:off x="280248" y="158497"/>
          <a:ext cx="8583504" cy="1229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086F6D3-5CCF-9143-6066-9C67A3D7BEC7}"/>
              </a:ext>
            </a:extLst>
          </p:cNvPr>
          <p:cNvSpPr txBox="1"/>
          <p:nvPr/>
        </p:nvSpPr>
        <p:spPr>
          <a:xfrm>
            <a:off x="536448" y="1792224"/>
            <a:ext cx="820521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E" sz="2000" b="0" i="0" dirty="0">
                <a:solidFill>
                  <a:srgbClr val="494949"/>
                </a:solidFill>
                <a:effectLst/>
              </a:rPr>
              <a:t>In the Junior Fresh (first) year, you will take </a:t>
            </a:r>
            <a:r>
              <a:rPr lang="en-IE" sz="2000" b="1" i="0" dirty="0">
                <a:solidFill>
                  <a:srgbClr val="494949"/>
                </a:solidFill>
                <a:effectLst/>
              </a:rPr>
              <a:t>60 ECTS</a:t>
            </a:r>
            <a:r>
              <a:rPr lang="en-IE" sz="2000" b="0" i="0" dirty="0">
                <a:solidFill>
                  <a:srgbClr val="494949"/>
                </a:solidFill>
                <a:effectLst/>
              </a:rPr>
              <a:t> worth of compulsory modules from within all four subjects:</a:t>
            </a:r>
          </a:p>
          <a:p>
            <a:pPr algn="l"/>
            <a:endParaRPr lang="en-IE" sz="2000" b="0" i="0" dirty="0">
              <a:solidFill>
                <a:srgbClr val="494949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IE" sz="2000" b="0" i="0" dirty="0">
                <a:solidFill>
                  <a:srgbClr val="494949"/>
                </a:solidFill>
                <a:effectLst/>
              </a:rPr>
              <a:t>Economics (including Mathematics and Statistics)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E" sz="2000" b="0" i="0" dirty="0">
                <a:solidFill>
                  <a:srgbClr val="494949"/>
                </a:solidFill>
                <a:effectLst/>
              </a:rPr>
              <a:t>Philosophy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E" sz="2000" b="0" i="0" dirty="0">
                <a:solidFill>
                  <a:srgbClr val="494949"/>
                </a:solidFill>
                <a:effectLst/>
              </a:rPr>
              <a:t>Political Science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E" sz="2000" b="0" i="0" dirty="0">
                <a:solidFill>
                  <a:srgbClr val="494949"/>
                </a:solidFill>
                <a:effectLst/>
              </a:rPr>
              <a:t>Sociology</a:t>
            </a:r>
          </a:p>
        </p:txBody>
      </p:sp>
    </p:spTree>
    <p:extLst>
      <p:ext uri="{BB962C8B-B14F-4D97-AF65-F5344CB8AC3E}">
        <p14:creationId xmlns:p14="http://schemas.microsoft.com/office/powerpoint/2010/main" val="3830486747"/>
      </p:ext>
    </p:extLst>
  </p:cSld>
  <p:clrMapOvr>
    <a:masterClrMapping/>
  </p:clrMapOvr>
</p:sld>
</file>

<file path=ppt/theme/theme1.xml><?xml version="1.0" encoding="utf-8"?>
<a:theme xmlns:a="http://schemas.openxmlformats.org/drawingml/2006/main" name="Trinity_PPT_Calibri_Option1">
  <a:themeElements>
    <a:clrScheme name="Trinity College">
      <a:dk1>
        <a:sysClr val="windowText" lastClr="000000"/>
      </a:dk1>
      <a:lt1>
        <a:sysClr val="window" lastClr="FFFFFF"/>
      </a:lt1>
      <a:dk2>
        <a:srgbClr val="3E6DB2"/>
      </a:dk2>
      <a:lt2>
        <a:srgbClr val="FFFFFF"/>
      </a:lt2>
      <a:accent1>
        <a:srgbClr val="4F81BD"/>
      </a:accent1>
      <a:accent2>
        <a:srgbClr val="0E73B9"/>
      </a:accent2>
      <a:accent3>
        <a:srgbClr val="7C7C7C"/>
      </a:accent3>
      <a:accent4>
        <a:srgbClr val="A6A6A6"/>
      </a:accent4>
      <a:accent5>
        <a:srgbClr val="4F81BD"/>
      </a:accent5>
      <a:accent6>
        <a:srgbClr val="3E6DB2"/>
      </a:accent6>
      <a:hlink>
        <a:srgbClr val="000000"/>
      </a:hlink>
      <a:folHlink>
        <a:srgbClr val="000000"/>
      </a:folHlink>
    </a:clrScheme>
    <a:fontScheme name="Trinity Colleg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6b23b80-3ae9-4058-b889-ca7672c82ee8">
      <Terms xmlns="http://schemas.microsoft.com/office/infopath/2007/PartnerControls"/>
    </lcf76f155ced4ddcb4097134ff3c332f>
    <TaxCatchAll xmlns="230d5186-30ac-42ce-917a-c54aad4ed68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25409DEDF519418362A3AB02425E6C" ma:contentTypeVersion="18" ma:contentTypeDescription="Create a new document." ma:contentTypeScope="" ma:versionID="47e8a6bf9cf18b1b7817d27568886956">
  <xsd:schema xmlns:xsd="http://www.w3.org/2001/XMLSchema" xmlns:xs="http://www.w3.org/2001/XMLSchema" xmlns:p="http://schemas.microsoft.com/office/2006/metadata/properties" xmlns:ns2="d6b23b80-3ae9-4058-b889-ca7672c82ee8" xmlns:ns3="230d5186-30ac-42ce-917a-c54aad4ed688" targetNamespace="http://schemas.microsoft.com/office/2006/metadata/properties" ma:root="true" ma:fieldsID="ec6988e32cba109a468ed3bcedc6922e" ns2:_="" ns3:_="">
    <xsd:import namespace="d6b23b80-3ae9-4058-b889-ca7672c82ee8"/>
    <xsd:import namespace="230d5186-30ac-42ce-917a-c54aad4ed6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b23b80-3ae9-4058-b889-ca7672c82e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d9b36d8-e8b0-4d46-88aa-db730269cd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d5186-30ac-42ce-917a-c54aad4ed68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5f2f113-58b9-48d4-a6f1-7174b012d292}" ma:internalName="TaxCatchAll" ma:showField="CatchAllData" ma:web="230d5186-30ac-42ce-917a-c54aad4ed6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AF5553-C02E-49CC-B957-B06352F721CA}">
  <ds:schemaRefs>
    <ds:schemaRef ds:uri="http://schemas.microsoft.com/office/2006/metadata/properties"/>
    <ds:schemaRef ds:uri="http://schemas.microsoft.com/office/infopath/2007/PartnerControls"/>
    <ds:schemaRef ds:uri="d6b23b80-3ae9-4058-b889-ca7672c82ee8"/>
    <ds:schemaRef ds:uri="230d5186-30ac-42ce-917a-c54aad4ed688"/>
  </ds:schemaRefs>
</ds:datastoreItem>
</file>

<file path=customXml/itemProps2.xml><?xml version="1.0" encoding="utf-8"?>
<ds:datastoreItem xmlns:ds="http://schemas.openxmlformats.org/officeDocument/2006/customXml" ds:itemID="{311EE6AF-ED7A-45BA-A398-A14E642932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b23b80-3ae9-4058-b889-ca7672c82ee8"/>
    <ds:schemaRef ds:uri="230d5186-30ac-42ce-917a-c54aad4ed6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4FD4825-AE4F-44CD-B41D-0181F96850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Trinity_PPT_Calibri_Option1</Template>
  <TotalTime>1123</TotalTime>
  <Words>2218</Words>
  <Application>Microsoft Office PowerPoint</Application>
  <PresentationFormat>On-screen Show (4:3)</PresentationFormat>
  <Paragraphs>399</Paragraphs>
  <Slides>24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Cambria</vt:lpstr>
      <vt:lpstr>Minion Pro</vt:lpstr>
      <vt:lpstr>Times New Roman</vt:lpstr>
      <vt:lpstr>Wingdings</vt:lpstr>
      <vt:lpstr>Trinity_PPT_Calibri_Option1</vt:lpstr>
      <vt:lpstr>Fáilte/Welcome!</vt:lpstr>
      <vt:lpstr>Trinity College… Founded in 1592</vt:lpstr>
      <vt:lpstr>PPES -  Philosophy, Political Science, Economics and Sociology</vt:lpstr>
      <vt:lpstr>PPES Programme Administration</vt:lpstr>
      <vt:lpstr>PowerPoint Presentation</vt:lpstr>
      <vt:lpstr>Your college timetable</vt:lpstr>
      <vt:lpstr>What is the Trinity PPES programme?</vt:lpstr>
      <vt:lpstr>What you will study</vt:lpstr>
      <vt:lpstr>PowerPoint Presentation</vt:lpstr>
      <vt:lpstr>PPES Junior Fresh – Year 1</vt:lpstr>
      <vt:lpstr>PowerPoint Presentation</vt:lpstr>
      <vt:lpstr>PowerPoint Presentation</vt:lpstr>
      <vt:lpstr>PowerPoint Presentation</vt:lpstr>
      <vt:lpstr>Pathway Explore Tool</vt:lpstr>
      <vt:lpstr>The Trinity Experience</vt:lpstr>
      <vt:lpstr>We are here to help!</vt:lpstr>
      <vt:lpstr>Important PPES Rules (1)</vt:lpstr>
      <vt:lpstr>Important PPES Rules (2)</vt:lpstr>
      <vt:lpstr>Important PPES Rules (3)</vt:lpstr>
      <vt:lpstr>Important PPES Rules (4)</vt:lpstr>
      <vt:lpstr>Making your voices heard</vt:lpstr>
      <vt:lpstr>Next week</vt:lpstr>
      <vt:lpstr>Next steps</vt:lpstr>
      <vt:lpstr>And finally….  Enjoy your studies on the PPES Programme at Trinity College Dublin!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— Calibri Bold 26pt</dc:title>
  <dc:creator>Administrator</dc:creator>
  <cp:lastModifiedBy>Martina Ni Chochlain</cp:lastModifiedBy>
  <cp:revision>20</cp:revision>
  <cp:lastPrinted>2014-12-16T10:33:11Z</cp:lastPrinted>
  <dcterms:created xsi:type="dcterms:W3CDTF">2015-04-21T16:55:16Z</dcterms:created>
  <dcterms:modified xsi:type="dcterms:W3CDTF">2024-09-19T08:48:02Z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0x0101007025409DEDF519418362A3AB02425E6C</vt:lpwstr>
  </property>
</Properties>
</file>